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29"/>
  </p:notesMasterIdLst>
  <p:sldIdLst>
    <p:sldId id="262" r:id="rId2"/>
    <p:sldId id="388" r:id="rId3"/>
    <p:sldId id="352" r:id="rId4"/>
    <p:sldId id="382" r:id="rId5"/>
    <p:sldId id="257" r:id="rId6"/>
    <p:sldId id="404" r:id="rId7"/>
    <p:sldId id="406" r:id="rId8"/>
    <p:sldId id="405" r:id="rId9"/>
    <p:sldId id="396" r:id="rId10"/>
    <p:sldId id="407" r:id="rId11"/>
    <p:sldId id="397" r:id="rId12"/>
    <p:sldId id="385" r:id="rId13"/>
    <p:sldId id="379" r:id="rId14"/>
    <p:sldId id="401" r:id="rId15"/>
    <p:sldId id="402" r:id="rId16"/>
    <p:sldId id="403" r:id="rId17"/>
    <p:sldId id="409" r:id="rId18"/>
    <p:sldId id="410" r:id="rId19"/>
    <p:sldId id="411" r:id="rId20"/>
    <p:sldId id="412" r:id="rId21"/>
    <p:sldId id="413" r:id="rId22"/>
    <p:sldId id="414" r:id="rId23"/>
    <p:sldId id="415" r:id="rId24"/>
    <p:sldId id="416" r:id="rId25"/>
    <p:sldId id="408" r:id="rId26"/>
    <p:sldId id="387" r:id="rId27"/>
    <p:sldId id="417"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00"/>
    <a:srgbClr val="FF0066"/>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9" autoAdjust="0"/>
    <p:restoredTop sz="94909" autoAdjust="0"/>
  </p:normalViewPr>
  <p:slideViewPr>
    <p:cSldViewPr>
      <p:cViewPr varScale="1">
        <p:scale>
          <a:sx n="107" d="100"/>
          <a:sy n="107" d="100"/>
        </p:scale>
        <p:origin x="-990" y="-90"/>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5700BC-6F0A-4786-B640-17C734BDE7D9}" type="datetimeFigureOut">
              <a:rPr lang="pt-BR" smtClean="0"/>
              <a:t>23/11/2015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5D34FF-D378-4B5C-9D3B-9AE9564B5690}" type="slidenum">
              <a:rPr lang="pt-BR" smtClean="0"/>
              <a:t>‹nº›</a:t>
            </a:fld>
            <a:endParaRPr lang="pt-BR"/>
          </a:p>
        </p:txBody>
      </p:sp>
    </p:spTree>
    <p:extLst>
      <p:ext uri="{BB962C8B-B14F-4D97-AF65-F5344CB8AC3E}">
        <p14:creationId xmlns:p14="http://schemas.microsoft.com/office/powerpoint/2010/main" val="31499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F5D34FF-D378-4B5C-9D3B-9AE9564B5690}" type="slidenum">
              <a:rPr lang="pt-BR" smtClean="0"/>
              <a:t>10</a:t>
            </a:fld>
            <a:endParaRPr lang="pt-BR"/>
          </a:p>
        </p:txBody>
      </p:sp>
    </p:spTree>
    <p:extLst>
      <p:ext uri="{BB962C8B-B14F-4D97-AF65-F5344CB8AC3E}">
        <p14:creationId xmlns:p14="http://schemas.microsoft.com/office/powerpoint/2010/main" val="427202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0C1D961-19C3-4BF7-8B5C-434F6B5A25CF}" type="datetimeFigureOut">
              <a:rPr lang="pt-BR" smtClean="0"/>
              <a:pPr/>
              <a:t>23/11/2015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5C99CBF-F168-4401-BC0C-B25C5798144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1D961-19C3-4BF7-8B5C-434F6B5A25CF}" type="datetimeFigureOut">
              <a:rPr lang="pt-BR" smtClean="0"/>
              <a:pPr/>
              <a:t>23/11/2015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99CBF-F168-4401-BC0C-B25C57981448}"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357686" y="4857760"/>
            <a:ext cx="3857652" cy="461665"/>
          </a:xfrm>
          <a:prstGeom prst="rect">
            <a:avLst/>
          </a:prstGeom>
          <a:noFill/>
        </p:spPr>
        <p:txBody>
          <a:bodyPr wrap="square" rtlCol="0">
            <a:spAutoFit/>
          </a:bodyPr>
          <a:lstStyle/>
          <a:p>
            <a:pPr algn="ctr"/>
            <a:r>
              <a:rPr lang="pt-BR" sz="2400" dirty="0" smtClean="0">
                <a:solidFill>
                  <a:srgbClr val="FFC000"/>
                </a:solidFill>
              </a:rPr>
              <a:t>Aula 08</a:t>
            </a:r>
            <a:endParaRPr lang="pt-BR" sz="2400" dirty="0">
              <a:solidFill>
                <a:srgbClr val="FFC000"/>
              </a:solidFill>
            </a:endParaRPr>
          </a:p>
        </p:txBody>
      </p:sp>
      <p:sp>
        <p:nvSpPr>
          <p:cNvPr id="11" name="Retângulo 10"/>
          <p:cNvSpPr/>
          <p:nvPr/>
        </p:nvSpPr>
        <p:spPr>
          <a:xfrm>
            <a:off x="0" y="5857892"/>
            <a:ext cx="9144000" cy="1000108"/>
          </a:xfrm>
          <a:prstGeom prst="rect">
            <a:avLst/>
          </a:prstGeom>
          <a:solidFill>
            <a:srgbClr val="CBB9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p:cNvSpPr/>
          <p:nvPr/>
        </p:nvSpPr>
        <p:spPr>
          <a:xfrm>
            <a:off x="0" y="0"/>
            <a:ext cx="9144000" cy="592933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3" name="CaixaDeTexto 12"/>
          <p:cNvSpPr txBox="1"/>
          <p:nvPr/>
        </p:nvSpPr>
        <p:spPr>
          <a:xfrm>
            <a:off x="3428992" y="4869160"/>
            <a:ext cx="4714908" cy="646331"/>
          </a:xfrm>
          <a:prstGeom prst="rect">
            <a:avLst/>
          </a:prstGeom>
          <a:noFill/>
        </p:spPr>
        <p:txBody>
          <a:bodyPr wrap="square" rtlCol="0">
            <a:spAutoFit/>
          </a:bodyPr>
          <a:lstStyle/>
          <a:p>
            <a:pPr algn="ctr"/>
            <a:r>
              <a:rPr lang="pt-BR" sz="2400" b="1" dirty="0" smtClean="0">
                <a:solidFill>
                  <a:srgbClr val="FFC000"/>
                </a:solidFill>
              </a:rPr>
              <a:t>Atividade Optativa Dois</a:t>
            </a:r>
          </a:p>
          <a:p>
            <a:pPr algn="ctr"/>
            <a:r>
              <a:rPr lang="pt-BR" sz="1200" b="1" dirty="0" smtClean="0">
                <a:solidFill>
                  <a:srgbClr val="FFC000"/>
                </a:solidFill>
              </a:rPr>
              <a:t>Após Unidades 3 e 4 do </a:t>
            </a:r>
            <a:r>
              <a:rPr lang="pt-BR" sz="1200" b="1" dirty="0" err="1" smtClean="0">
                <a:solidFill>
                  <a:srgbClr val="FFC000"/>
                </a:solidFill>
              </a:rPr>
              <a:t>Latinitas</a:t>
            </a:r>
            <a:r>
              <a:rPr lang="pt-BR" sz="1200" b="1" dirty="0" smtClean="0">
                <a:solidFill>
                  <a:srgbClr val="FFC000"/>
                </a:solidFill>
              </a:rPr>
              <a:t> Vermelho</a:t>
            </a:r>
            <a:endParaRPr lang="pt-BR" sz="1200" b="1" dirty="0">
              <a:solidFill>
                <a:srgbClr val="FFC000"/>
              </a:solidFill>
            </a:endParaRPr>
          </a:p>
        </p:txBody>
      </p:sp>
      <p:pic>
        <p:nvPicPr>
          <p:cNvPr id="14" name="Imagem 13" descr="lucilla-so.jpg"/>
          <p:cNvPicPr>
            <a:picLocks noChangeAspect="1"/>
          </p:cNvPicPr>
          <p:nvPr/>
        </p:nvPicPr>
        <p:blipFill>
          <a:blip r:embed="rId2" cstate="print">
            <a:clrChange>
              <a:clrFrom>
                <a:srgbClr val="FFFFFF"/>
              </a:clrFrom>
              <a:clrTo>
                <a:srgbClr val="FFFFFF">
                  <a:alpha val="0"/>
                </a:srgbClr>
              </a:clrTo>
            </a:clrChange>
          </a:blip>
          <a:srcRect b="4310"/>
          <a:stretch>
            <a:fillRect/>
          </a:stretch>
        </p:blipFill>
        <p:spPr>
          <a:xfrm>
            <a:off x="0" y="-1"/>
            <a:ext cx="2480530" cy="6858001"/>
          </a:xfrm>
          <a:prstGeom prst="rect">
            <a:avLst/>
          </a:prstGeom>
          <a:effectLst/>
        </p:spPr>
      </p:pic>
      <p:sp>
        <p:nvSpPr>
          <p:cNvPr id="16" name="CaixaDeTexto 15"/>
          <p:cNvSpPr txBox="1"/>
          <p:nvPr/>
        </p:nvSpPr>
        <p:spPr>
          <a:xfrm>
            <a:off x="3143240" y="1785926"/>
            <a:ext cx="5286412" cy="2462213"/>
          </a:xfrm>
          <a:prstGeom prst="rect">
            <a:avLst/>
          </a:prstGeom>
          <a:noFill/>
        </p:spPr>
        <p:txBody>
          <a:bodyPr wrap="square" rtlCol="0">
            <a:spAutoFit/>
          </a:bodyPr>
          <a:lstStyle/>
          <a:p>
            <a:pPr algn="ctr"/>
            <a:r>
              <a:rPr lang="pt-BR" sz="6600" b="1" dirty="0" smtClean="0">
                <a:solidFill>
                  <a:schemeClr val="bg1"/>
                </a:solidFill>
                <a:latin typeface="Book Antiqua" pitchFamily="18" charset="0"/>
              </a:rPr>
              <a:t>LATINĬTAS</a:t>
            </a:r>
          </a:p>
          <a:p>
            <a:pPr algn="ctr"/>
            <a:endParaRPr lang="pt-BR" sz="2400" b="1" dirty="0" smtClean="0">
              <a:solidFill>
                <a:schemeClr val="bg1"/>
              </a:solidFill>
              <a:latin typeface="Book Antiqua" pitchFamily="18" charset="0"/>
            </a:endParaRPr>
          </a:p>
          <a:p>
            <a:pPr algn="ctr"/>
            <a:r>
              <a:rPr lang="pt-BR" sz="3200" dirty="0" smtClean="0">
                <a:solidFill>
                  <a:schemeClr val="bg1"/>
                </a:solidFill>
                <a:latin typeface="Book Antiqua" pitchFamily="18" charset="0"/>
              </a:rPr>
              <a:t>Leitura de Textos </a:t>
            </a:r>
          </a:p>
          <a:p>
            <a:pPr algn="ctr"/>
            <a:r>
              <a:rPr lang="pt-BR" sz="3200" dirty="0" smtClean="0">
                <a:solidFill>
                  <a:schemeClr val="bg1"/>
                </a:solidFill>
                <a:latin typeface="Book Antiqua" pitchFamily="18" charset="0"/>
              </a:rPr>
              <a:t>em Língua Latina</a:t>
            </a:r>
            <a:endParaRPr lang="pt-BR" sz="3200" dirty="0">
              <a:solidFill>
                <a:schemeClr val="bg1"/>
              </a:solidFill>
              <a:latin typeface="Book Antiqua" pitchFamily="18" charset="0"/>
            </a:endParaRPr>
          </a:p>
        </p:txBody>
      </p:sp>
      <p:sp>
        <p:nvSpPr>
          <p:cNvPr id="17" name="CaixaDeTexto 16"/>
          <p:cNvSpPr txBox="1"/>
          <p:nvPr/>
        </p:nvSpPr>
        <p:spPr>
          <a:xfrm>
            <a:off x="3357554" y="500042"/>
            <a:ext cx="4714908" cy="338554"/>
          </a:xfrm>
          <a:prstGeom prst="rect">
            <a:avLst/>
          </a:prstGeom>
          <a:noFill/>
        </p:spPr>
        <p:txBody>
          <a:bodyPr wrap="square" rtlCol="0">
            <a:spAutoFit/>
          </a:bodyPr>
          <a:lstStyle/>
          <a:p>
            <a:pPr algn="ctr"/>
            <a:r>
              <a:rPr lang="pt-BR" sz="1600" dirty="0" smtClean="0">
                <a:solidFill>
                  <a:schemeClr val="bg1"/>
                </a:solidFill>
              </a:rPr>
              <a:t>José Amarante</a:t>
            </a:r>
            <a:endParaRPr lang="pt-BR" sz="1600" dirty="0">
              <a:solidFill>
                <a:schemeClr val="bg1"/>
              </a:solidFill>
            </a:endParaRPr>
          </a:p>
        </p:txBody>
      </p:sp>
      <p:sp>
        <p:nvSpPr>
          <p:cNvPr id="19" name="CaixaDeTexto 18"/>
          <p:cNvSpPr txBox="1"/>
          <p:nvPr/>
        </p:nvSpPr>
        <p:spPr>
          <a:xfrm>
            <a:off x="3463449" y="6271928"/>
            <a:ext cx="4362946" cy="292709"/>
          </a:xfrm>
          <a:prstGeom prst="rect">
            <a:avLst/>
          </a:prstGeom>
          <a:noFill/>
        </p:spPr>
        <p:txBody>
          <a:bodyPr wrap="square" rtlCol="0">
            <a:spAutoFit/>
          </a:bodyPr>
          <a:lstStyle/>
          <a:p>
            <a:pPr algn="r"/>
            <a:r>
              <a:rPr lang="pt-BR" sz="1400" dirty="0" smtClean="0">
                <a:solidFill>
                  <a:schemeClr val="bg1"/>
                </a:solidFill>
                <a:latin typeface="Arial Rounded MT Bold" pitchFamily="34" charset="0"/>
              </a:rPr>
              <a:t>www.latinitasbrasil.org</a:t>
            </a:r>
            <a:endParaRPr lang="pt-BR" sz="1400" dirty="0">
              <a:solidFill>
                <a:schemeClr val="bg1"/>
              </a:solidFill>
              <a:latin typeface="Arial Rounded MT Bold" pitchFamily="34" charset="0"/>
            </a:endParaRPr>
          </a:p>
        </p:txBody>
      </p:sp>
      <p:pic>
        <p:nvPicPr>
          <p:cNvPr id="20"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93492" y="5975851"/>
            <a:ext cx="869092" cy="855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96752"/>
          </a:xfrm>
          <a:solidFill>
            <a:schemeClr val="accent3">
              <a:lumMod val="40000"/>
              <a:lumOff val="60000"/>
            </a:schemeClr>
          </a:solidFill>
        </p:spPr>
        <p:txBody>
          <a:bodyPr/>
          <a:lstStyle/>
          <a:p>
            <a:r>
              <a:rPr lang="pt-BR" dirty="0" smtClean="0">
                <a:latin typeface="Book Antiqua" pitchFamily="18" charset="0"/>
              </a:rPr>
              <a:t>Interpretação</a:t>
            </a:r>
            <a:endParaRPr lang="pt-BR" dirty="0">
              <a:latin typeface="Book Antiqua" pitchFamily="18" charset="0"/>
            </a:endParaRPr>
          </a:p>
        </p:txBody>
      </p:sp>
      <p:sp>
        <p:nvSpPr>
          <p:cNvPr id="3" name="Espaço Reservado para Conteúdo 2"/>
          <p:cNvSpPr>
            <a:spLocks noGrp="1"/>
          </p:cNvSpPr>
          <p:nvPr>
            <p:ph idx="1"/>
          </p:nvPr>
        </p:nvSpPr>
        <p:spPr>
          <a:xfrm>
            <a:off x="457200" y="1432156"/>
            <a:ext cx="8229600" cy="5381220"/>
          </a:xfrm>
        </p:spPr>
        <p:txBody>
          <a:bodyPr>
            <a:normAutofit fontScale="77500" lnSpcReduction="20000"/>
          </a:bodyPr>
          <a:lstStyle/>
          <a:p>
            <a:pPr marL="0" indent="0" defTabSz="546100">
              <a:buNone/>
            </a:pPr>
            <a:r>
              <a:rPr lang="pt-BR" dirty="0" smtClean="0">
                <a:latin typeface="Book Antiqua" pitchFamily="18" charset="0"/>
              </a:rPr>
              <a:t>02. 	Responda: </a:t>
            </a:r>
          </a:p>
          <a:p>
            <a:pPr marL="0" indent="0" defTabSz="546100">
              <a:buNone/>
            </a:pPr>
            <a:endParaRPr lang="pt-BR" sz="1200" dirty="0" smtClean="0">
              <a:latin typeface="Book Antiqua" pitchFamily="18" charset="0"/>
            </a:endParaRPr>
          </a:p>
          <a:p>
            <a:pPr marL="514350" indent="-514350" defTabSz="546100">
              <a:buAutoNum type="alphaLcParenR"/>
            </a:pPr>
            <a:r>
              <a:rPr lang="pt-BR" dirty="0">
                <a:latin typeface="Book Antiqua" panose="02040602050305030304" pitchFamily="18" charset="0"/>
              </a:rPr>
              <a:t>Quid </a:t>
            </a:r>
            <a:r>
              <a:rPr lang="pt-BR" dirty="0" err="1">
                <a:latin typeface="Book Antiqua" panose="02040602050305030304" pitchFamily="18" charset="0"/>
              </a:rPr>
              <a:t>docet</a:t>
            </a:r>
            <a:r>
              <a:rPr lang="pt-BR" dirty="0">
                <a:latin typeface="Book Antiqua" panose="02040602050305030304" pitchFamily="18" charset="0"/>
              </a:rPr>
              <a:t> </a:t>
            </a:r>
            <a:r>
              <a:rPr lang="pt-BR" dirty="0" smtClean="0">
                <a:latin typeface="Book Antiqua" panose="02040602050305030304" pitchFamily="18" charset="0"/>
              </a:rPr>
              <a:t>fabula?</a:t>
            </a:r>
          </a:p>
          <a:p>
            <a:pPr marL="514350" indent="-514350" defTabSz="546100">
              <a:buNone/>
            </a:pPr>
            <a:r>
              <a:rPr lang="pt-BR" dirty="0" smtClean="0">
                <a:latin typeface="Book Antiqua" panose="02040602050305030304" pitchFamily="18" charset="0"/>
              </a:rPr>
              <a:t>	</a:t>
            </a:r>
            <a:r>
              <a:rPr lang="pt-BR" dirty="0" err="1" smtClean="0">
                <a:solidFill>
                  <a:srgbClr val="FF0000"/>
                </a:solidFill>
                <a:latin typeface="Book Antiqua" pitchFamily="18" charset="0"/>
              </a:rPr>
              <a:t>Amittit</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merito</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proprium</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qui</a:t>
            </a:r>
            <a:r>
              <a:rPr lang="pt-BR" dirty="0" smtClean="0">
                <a:solidFill>
                  <a:srgbClr val="FF0000"/>
                </a:solidFill>
                <a:latin typeface="Book Antiqua" pitchFamily="18" charset="0"/>
              </a:rPr>
              <a:t> alienum </a:t>
            </a:r>
            <a:r>
              <a:rPr lang="pt-BR" dirty="0" err="1" smtClean="0">
                <a:solidFill>
                  <a:srgbClr val="FF0000"/>
                </a:solidFill>
                <a:latin typeface="Book Antiqua" pitchFamily="18" charset="0"/>
              </a:rPr>
              <a:t>adpetit</a:t>
            </a:r>
            <a:r>
              <a:rPr lang="pt-BR" dirty="0" smtClean="0">
                <a:solidFill>
                  <a:srgbClr val="FF0000"/>
                </a:solidFill>
                <a:latin typeface="Book Antiqua" pitchFamily="18" charset="0"/>
              </a:rPr>
              <a:t>.</a:t>
            </a:r>
          </a:p>
          <a:p>
            <a:pPr defTabSz="546100">
              <a:buNone/>
            </a:pPr>
            <a:r>
              <a:rPr lang="pt-BR" dirty="0" smtClean="0">
                <a:latin typeface="Book Antiqua" panose="02040602050305030304" pitchFamily="18" charset="0"/>
              </a:rPr>
              <a:t>b) 	</a:t>
            </a:r>
            <a:r>
              <a:rPr lang="pt-BR" dirty="0" err="1">
                <a:latin typeface="Book Antiqua" panose="02040602050305030304" pitchFamily="18" charset="0"/>
              </a:rPr>
              <a:t>Vbi</a:t>
            </a:r>
            <a:r>
              <a:rPr lang="pt-BR" dirty="0">
                <a:latin typeface="Book Antiqua" panose="02040602050305030304" pitchFamily="18" charset="0"/>
              </a:rPr>
              <a:t> erat et quid </a:t>
            </a:r>
            <a:r>
              <a:rPr lang="pt-BR" dirty="0" err="1">
                <a:latin typeface="Book Antiqua" panose="02040602050305030304" pitchFamily="18" charset="0"/>
              </a:rPr>
              <a:t>ferebat</a:t>
            </a:r>
            <a:r>
              <a:rPr lang="pt-BR" dirty="0">
                <a:latin typeface="Book Antiqua" panose="02040602050305030304" pitchFamily="18" charset="0"/>
              </a:rPr>
              <a:t> canis</a:t>
            </a:r>
            <a:r>
              <a:rPr lang="pt-BR" dirty="0" smtClean="0">
                <a:latin typeface="Book Antiqua" pitchFamily="18" charset="0"/>
              </a:rPr>
              <a:t>?</a:t>
            </a:r>
          </a:p>
          <a:p>
            <a:pPr defTabSz="546100">
              <a:buNone/>
            </a:pPr>
            <a:r>
              <a:rPr lang="pt-BR" dirty="0" smtClean="0">
                <a:latin typeface="Book Antiqua" pitchFamily="18" charset="0"/>
              </a:rPr>
              <a:t>		</a:t>
            </a:r>
            <a:r>
              <a:rPr lang="pt-BR" dirty="0" smtClean="0">
                <a:solidFill>
                  <a:srgbClr val="FF0000"/>
                </a:solidFill>
                <a:latin typeface="Book Antiqua" pitchFamily="18" charset="0"/>
              </a:rPr>
              <a:t>Erat canis in </a:t>
            </a:r>
            <a:r>
              <a:rPr lang="pt-BR" dirty="0" err="1" smtClean="0">
                <a:solidFill>
                  <a:srgbClr val="FF0000"/>
                </a:solidFill>
                <a:latin typeface="Book Antiqua" pitchFamily="18" charset="0"/>
              </a:rPr>
              <a:t>flumine</a:t>
            </a:r>
            <a:r>
              <a:rPr lang="pt-BR" dirty="0" smtClean="0">
                <a:solidFill>
                  <a:srgbClr val="FF0000"/>
                </a:solidFill>
                <a:latin typeface="Book Antiqua" pitchFamily="18" charset="0"/>
              </a:rPr>
              <a:t> et </a:t>
            </a:r>
            <a:r>
              <a:rPr lang="pt-BR" dirty="0" err="1" smtClean="0">
                <a:solidFill>
                  <a:srgbClr val="FF0000"/>
                </a:solidFill>
                <a:latin typeface="Book Antiqua" pitchFamily="18" charset="0"/>
              </a:rPr>
              <a:t>carnem</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ferebat</a:t>
            </a:r>
            <a:r>
              <a:rPr lang="pt-BR" dirty="0" smtClean="0">
                <a:solidFill>
                  <a:srgbClr val="FF0000"/>
                </a:solidFill>
                <a:latin typeface="Book Antiqua" pitchFamily="18" charset="0"/>
              </a:rPr>
              <a:t>.</a:t>
            </a:r>
          </a:p>
          <a:p>
            <a:pPr defTabSz="546100">
              <a:buNone/>
            </a:pPr>
            <a:r>
              <a:rPr lang="en-US" dirty="0" smtClean="0">
                <a:latin typeface="Book Antiqua" pitchFamily="18" charset="0"/>
              </a:rPr>
              <a:t>c) 		</a:t>
            </a:r>
            <a:r>
              <a:rPr lang="pt-BR" dirty="0" smtClean="0">
                <a:latin typeface="Book Antiqua" panose="02040602050305030304" pitchFamily="18" charset="0"/>
              </a:rPr>
              <a:t>Quid </a:t>
            </a:r>
            <a:r>
              <a:rPr lang="pt-BR" dirty="0" err="1">
                <a:latin typeface="Book Antiqua" panose="02040602050305030304" pitchFamily="18" charset="0"/>
              </a:rPr>
              <a:t>uidit</a:t>
            </a:r>
            <a:r>
              <a:rPr lang="pt-BR" dirty="0">
                <a:latin typeface="Book Antiqua" panose="02040602050305030304" pitchFamily="18" charset="0"/>
              </a:rPr>
              <a:t> canis dum </a:t>
            </a:r>
            <a:r>
              <a:rPr lang="pt-BR" dirty="0" err="1">
                <a:latin typeface="Book Antiqua" panose="02040602050305030304" pitchFamily="18" charset="0"/>
              </a:rPr>
              <a:t>natabat</a:t>
            </a:r>
            <a:r>
              <a:rPr lang="en-US" dirty="0" smtClean="0">
                <a:latin typeface="Book Antiqua" pitchFamily="18" charset="0"/>
              </a:rPr>
              <a:t>?</a:t>
            </a:r>
          </a:p>
          <a:p>
            <a:pPr defTabSz="546100">
              <a:buNone/>
            </a:pPr>
            <a:r>
              <a:rPr lang="en-US" dirty="0" smtClean="0">
                <a:latin typeface="Book Antiqua" pitchFamily="18" charset="0"/>
              </a:rPr>
              <a:t>		</a:t>
            </a:r>
            <a:r>
              <a:rPr lang="en-US" sz="3100" dirty="0">
                <a:solidFill>
                  <a:srgbClr val="FF0000"/>
                </a:solidFill>
                <a:latin typeface="Book Antiqua" pitchFamily="18" charset="0"/>
              </a:rPr>
              <a:t> </a:t>
            </a:r>
            <a:r>
              <a:rPr lang="en-US" sz="3100" dirty="0" smtClean="0">
                <a:solidFill>
                  <a:srgbClr val="FF0000"/>
                </a:solidFill>
                <a:latin typeface="Book Antiqua" pitchFamily="18" charset="0"/>
              </a:rPr>
              <a:t>Simulacrum </a:t>
            </a:r>
            <a:r>
              <a:rPr lang="en-US" sz="3100" dirty="0" err="1">
                <a:solidFill>
                  <a:srgbClr val="FF0000"/>
                </a:solidFill>
                <a:latin typeface="Book Antiqua" pitchFamily="18" charset="0"/>
              </a:rPr>
              <a:t>suum</a:t>
            </a:r>
            <a:r>
              <a:rPr lang="en-US" sz="3100" dirty="0">
                <a:solidFill>
                  <a:srgbClr val="FF0000"/>
                </a:solidFill>
                <a:latin typeface="Book Antiqua" pitchFamily="18" charset="0"/>
              </a:rPr>
              <a:t> </a:t>
            </a:r>
            <a:r>
              <a:rPr lang="en-US" sz="3100" dirty="0" err="1" smtClean="0">
                <a:solidFill>
                  <a:srgbClr val="FF0000"/>
                </a:solidFill>
                <a:latin typeface="Book Antiqua" pitchFamily="18" charset="0"/>
              </a:rPr>
              <a:t>lympharum</a:t>
            </a:r>
            <a:r>
              <a:rPr lang="en-US" sz="3100" dirty="0" smtClean="0">
                <a:solidFill>
                  <a:srgbClr val="FF0000"/>
                </a:solidFill>
                <a:latin typeface="Book Antiqua" pitchFamily="18" charset="0"/>
              </a:rPr>
              <a:t> </a:t>
            </a:r>
            <a:r>
              <a:rPr lang="en-US" sz="3100" dirty="0">
                <a:solidFill>
                  <a:srgbClr val="FF0000"/>
                </a:solidFill>
                <a:latin typeface="Book Antiqua" pitchFamily="18" charset="0"/>
              </a:rPr>
              <a:t>in </a:t>
            </a:r>
            <a:r>
              <a:rPr lang="en-US" sz="3100" dirty="0" err="1">
                <a:solidFill>
                  <a:srgbClr val="FF0000"/>
                </a:solidFill>
                <a:latin typeface="Book Antiqua" pitchFamily="18" charset="0"/>
              </a:rPr>
              <a:t>speculo</a:t>
            </a:r>
            <a:r>
              <a:rPr lang="en-US" sz="3100" dirty="0">
                <a:solidFill>
                  <a:srgbClr val="FF0000"/>
                </a:solidFill>
                <a:latin typeface="Book Antiqua" pitchFamily="18" charset="0"/>
              </a:rPr>
              <a:t> </a:t>
            </a:r>
            <a:r>
              <a:rPr lang="en-US" sz="3100" dirty="0" err="1" smtClean="0">
                <a:solidFill>
                  <a:srgbClr val="FF0000"/>
                </a:solidFill>
                <a:latin typeface="Book Antiqua" pitchFamily="18" charset="0"/>
              </a:rPr>
              <a:t>uidit</a:t>
            </a:r>
            <a:r>
              <a:rPr lang="en-US" sz="3100" dirty="0" smtClean="0">
                <a:solidFill>
                  <a:srgbClr val="FF0000"/>
                </a:solidFill>
                <a:latin typeface="Book Antiqua" pitchFamily="18" charset="0"/>
              </a:rPr>
              <a:t>.</a:t>
            </a:r>
            <a:endParaRPr lang="pt-BR" sz="3100" dirty="0">
              <a:solidFill>
                <a:srgbClr val="FF0000"/>
              </a:solidFill>
              <a:latin typeface="Book Antiqua" pitchFamily="18" charset="0"/>
            </a:endParaRPr>
          </a:p>
          <a:p>
            <a:pPr defTabSz="546100">
              <a:buNone/>
            </a:pPr>
            <a:r>
              <a:rPr lang="pt-BR" dirty="0" smtClean="0">
                <a:latin typeface="Book Antiqua" pitchFamily="18" charset="0"/>
              </a:rPr>
              <a:t>d) 	</a:t>
            </a:r>
            <a:r>
              <a:rPr lang="pt-BR" dirty="0" err="1">
                <a:latin typeface="Book Antiqua" panose="02040602050305030304" pitchFamily="18" charset="0"/>
              </a:rPr>
              <a:t>Quia</a:t>
            </a:r>
            <a:r>
              <a:rPr lang="pt-BR" dirty="0">
                <a:latin typeface="Book Antiqua" panose="02040602050305030304" pitchFamily="18" charset="0"/>
              </a:rPr>
              <a:t> canis </a:t>
            </a:r>
            <a:r>
              <a:rPr lang="pt-BR" dirty="0" err="1">
                <a:latin typeface="Book Antiqua" panose="02040602050305030304" pitchFamily="18" charset="0"/>
              </a:rPr>
              <a:t>eripere</a:t>
            </a:r>
            <a:r>
              <a:rPr lang="pt-BR" dirty="0">
                <a:latin typeface="Book Antiqua" panose="02040602050305030304" pitchFamily="18" charset="0"/>
              </a:rPr>
              <a:t> aliam </a:t>
            </a:r>
            <a:r>
              <a:rPr lang="pt-BR" dirty="0" err="1">
                <a:latin typeface="Book Antiqua" panose="02040602050305030304" pitchFamily="18" charset="0"/>
              </a:rPr>
              <a:t>uoluit</a:t>
            </a:r>
            <a:r>
              <a:rPr lang="pt-BR" dirty="0">
                <a:latin typeface="Book Antiqua" panose="02040602050305030304" pitchFamily="18" charset="0"/>
              </a:rPr>
              <a:t> </a:t>
            </a:r>
            <a:r>
              <a:rPr lang="pt-BR" dirty="0" err="1">
                <a:latin typeface="Book Antiqua" panose="02040602050305030304" pitchFamily="18" charset="0"/>
              </a:rPr>
              <a:t>praedam</a:t>
            </a:r>
            <a:r>
              <a:rPr lang="pt-BR" dirty="0" smtClean="0">
                <a:latin typeface="Book Antiqua" pitchFamily="18" charset="0"/>
              </a:rPr>
              <a:t>?</a:t>
            </a:r>
          </a:p>
          <a:p>
            <a:pPr defTabSz="546100">
              <a:buNone/>
            </a:pPr>
            <a:r>
              <a:rPr lang="pt-BR" dirty="0" smtClean="0">
                <a:latin typeface="Book Antiqua" pitchFamily="18" charset="0"/>
              </a:rPr>
              <a:t>		</a:t>
            </a:r>
            <a:r>
              <a:rPr lang="pt-BR" dirty="0" err="1" smtClean="0">
                <a:solidFill>
                  <a:srgbClr val="FF0000"/>
                </a:solidFill>
                <a:latin typeface="Book Antiqua" pitchFamily="18" charset="0"/>
              </a:rPr>
              <a:t>Quia</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putabat</a:t>
            </a:r>
            <a:r>
              <a:rPr lang="pt-BR" dirty="0" smtClean="0">
                <a:solidFill>
                  <a:srgbClr val="FF0000"/>
                </a:solidFill>
                <a:latin typeface="Book Antiqua" pitchFamily="18" charset="0"/>
              </a:rPr>
              <a:t> aliam </a:t>
            </a:r>
            <a:r>
              <a:rPr lang="pt-BR" dirty="0" err="1" smtClean="0">
                <a:solidFill>
                  <a:srgbClr val="FF0000"/>
                </a:solidFill>
                <a:latin typeface="Book Antiqua" pitchFamily="18" charset="0"/>
              </a:rPr>
              <a:t>praedam</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ab</a:t>
            </a:r>
            <a:r>
              <a:rPr lang="pt-BR" dirty="0" smtClean="0">
                <a:solidFill>
                  <a:srgbClr val="FF0000"/>
                </a:solidFill>
                <a:latin typeface="Book Antiqua" pitchFamily="18" charset="0"/>
              </a:rPr>
              <a:t> alio </a:t>
            </a:r>
            <a:r>
              <a:rPr lang="pt-BR" dirty="0" err="1" smtClean="0">
                <a:solidFill>
                  <a:srgbClr val="FF0000"/>
                </a:solidFill>
                <a:latin typeface="Book Antiqua" pitchFamily="18" charset="0"/>
              </a:rPr>
              <a:t>ferri</a:t>
            </a:r>
            <a:r>
              <a:rPr lang="pt-BR" dirty="0" smtClean="0">
                <a:solidFill>
                  <a:srgbClr val="FF0000"/>
                </a:solidFill>
                <a:latin typeface="Book Antiqua" pitchFamily="18" charset="0"/>
              </a:rPr>
              <a:t>.</a:t>
            </a:r>
          </a:p>
          <a:p>
            <a:pPr defTabSz="546100">
              <a:buNone/>
            </a:pPr>
            <a:r>
              <a:rPr lang="pt-BR" dirty="0" smtClean="0">
                <a:latin typeface="Book Antiqua" pitchFamily="18" charset="0"/>
              </a:rPr>
              <a:t>e) 		Quid </a:t>
            </a:r>
            <a:r>
              <a:rPr lang="pt-BR" dirty="0" err="1">
                <a:latin typeface="Book Antiqua" panose="02040602050305030304" pitchFamily="18" charset="0"/>
              </a:rPr>
              <a:t>dimisit</a:t>
            </a:r>
            <a:r>
              <a:rPr lang="pt-BR" dirty="0">
                <a:latin typeface="Book Antiqua" panose="02040602050305030304" pitchFamily="18" charset="0"/>
              </a:rPr>
              <a:t> canis</a:t>
            </a:r>
            <a:r>
              <a:rPr lang="pt-BR" dirty="0" smtClean="0">
                <a:latin typeface="Book Antiqua" pitchFamily="18" charset="0"/>
              </a:rPr>
              <a:t>?</a:t>
            </a:r>
          </a:p>
          <a:p>
            <a:pPr defTabSz="546100">
              <a:buNone/>
            </a:pPr>
            <a:r>
              <a:rPr lang="pt-BR" dirty="0" smtClean="0">
                <a:latin typeface="Book Antiqua" pitchFamily="18" charset="0"/>
              </a:rPr>
              <a:t>		</a:t>
            </a:r>
            <a:r>
              <a:rPr lang="pt-BR" dirty="0" err="1" smtClean="0">
                <a:solidFill>
                  <a:srgbClr val="FF0000"/>
                </a:solidFill>
                <a:latin typeface="Book Antiqua" pitchFamily="18" charset="0"/>
              </a:rPr>
              <a:t>Cibum</a:t>
            </a:r>
            <a:r>
              <a:rPr lang="pt-BR" dirty="0" smtClean="0">
                <a:solidFill>
                  <a:srgbClr val="FF0000"/>
                </a:solidFill>
                <a:latin typeface="Book Antiqua" pitchFamily="18" charset="0"/>
              </a:rPr>
              <a:t> quem </a:t>
            </a:r>
            <a:r>
              <a:rPr lang="pt-BR" dirty="0" err="1" smtClean="0">
                <a:solidFill>
                  <a:srgbClr val="FF0000"/>
                </a:solidFill>
                <a:latin typeface="Book Antiqua" pitchFamily="18" charset="0"/>
              </a:rPr>
              <a:t>tenebat</a:t>
            </a:r>
            <a:r>
              <a:rPr lang="pt-BR" dirty="0" smtClean="0">
                <a:solidFill>
                  <a:srgbClr val="FF0000"/>
                </a:solidFill>
                <a:latin typeface="Book Antiqua" pitchFamily="18" charset="0"/>
              </a:rPr>
              <a:t> ore </a:t>
            </a:r>
            <a:r>
              <a:rPr lang="pt-BR" dirty="0" err="1" smtClean="0">
                <a:solidFill>
                  <a:srgbClr val="FF0000"/>
                </a:solidFill>
                <a:latin typeface="Book Antiqua" pitchFamily="18" charset="0"/>
              </a:rPr>
              <a:t>dimisit</a:t>
            </a:r>
            <a:r>
              <a:rPr lang="pt-BR" dirty="0" smtClean="0">
                <a:solidFill>
                  <a:srgbClr val="FF0000"/>
                </a:solidFill>
                <a:latin typeface="Book Antiqua" pitchFamily="18" charset="0"/>
              </a:rPr>
              <a:t> canis.</a:t>
            </a:r>
          </a:p>
          <a:p>
            <a:pPr marL="514350" indent="-514350" defTabSz="546100">
              <a:buAutoNum type="alphaLcParenR" startAt="6"/>
            </a:pPr>
            <a:r>
              <a:rPr lang="pt-BR" dirty="0" smtClean="0">
                <a:latin typeface="Book Antiqua" panose="02040602050305030304" pitchFamily="18" charset="0"/>
              </a:rPr>
              <a:t>Quid </a:t>
            </a:r>
            <a:r>
              <a:rPr lang="pt-BR" dirty="0">
                <a:latin typeface="Book Antiqua" panose="02040602050305030304" pitchFamily="18" charset="0"/>
              </a:rPr>
              <a:t>canis non </a:t>
            </a:r>
            <a:r>
              <a:rPr lang="pt-BR" dirty="0" err="1">
                <a:latin typeface="Book Antiqua" panose="02040602050305030304" pitchFamily="18" charset="0"/>
              </a:rPr>
              <a:t>potuit</a:t>
            </a:r>
            <a:r>
              <a:rPr lang="pt-BR" dirty="0">
                <a:latin typeface="Book Antiqua" panose="02040602050305030304" pitchFamily="18" charset="0"/>
              </a:rPr>
              <a:t> tangere</a:t>
            </a:r>
            <a:r>
              <a:rPr lang="pt-BR" dirty="0" smtClean="0">
                <a:latin typeface="Book Antiqua" panose="02040602050305030304" pitchFamily="18" charset="0"/>
              </a:rPr>
              <a:t>?</a:t>
            </a:r>
          </a:p>
          <a:p>
            <a:pPr marL="0" indent="0" defTabSz="546100">
              <a:buNone/>
            </a:pPr>
            <a:r>
              <a:rPr lang="pt-BR" dirty="0" smtClean="0">
                <a:solidFill>
                  <a:srgbClr val="FF0000"/>
                </a:solidFill>
                <a:latin typeface="Book Antiqua" pitchFamily="18" charset="0"/>
              </a:rPr>
              <a:t>	Quem </a:t>
            </a:r>
            <a:r>
              <a:rPr lang="pt-BR" dirty="0" err="1" smtClean="0">
                <a:solidFill>
                  <a:srgbClr val="FF0000"/>
                </a:solidFill>
                <a:latin typeface="Book Antiqua" pitchFamily="18" charset="0"/>
              </a:rPr>
              <a:t>petebat</a:t>
            </a:r>
            <a:r>
              <a:rPr lang="pt-BR" dirty="0" smtClean="0">
                <a:solidFill>
                  <a:srgbClr val="FF0000"/>
                </a:solidFill>
                <a:latin typeface="Book Antiqua" pitchFamily="18" charset="0"/>
              </a:rPr>
              <a:t> </a:t>
            </a:r>
            <a:r>
              <a:rPr lang="pt-BR" dirty="0" err="1" smtClean="0">
                <a:solidFill>
                  <a:srgbClr val="FF0000"/>
                </a:solidFill>
                <a:latin typeface="Book Antiqua" pitchFamily="18" charset="0"/>
              </a:rPr>
              <a:t>adeo</a:t>
            </a:r>
            <a:r>
              <a:rPr lang="pt-BR" dirty="0" smtClean="0">
                <a:solidFill>
                  <a:srgbClr val="FF0000"/>
                </a:solidFill>
                <a:latin typeface="Book Antiqua" pitchFamily="18" charset="0"/>
              </a:rPr>
              <a:t> non </a:t>
            </a:r>
            <a:r>
              <a:rPr lang="pt-BR" dirty="0" err="1" smtClean="0">
                <a:solidFill>
                  <a:srgbClr val="FF0000"/>
                </a:solidFill>
                <a:latin typeface="Book Antiqua" pitchFamily="18" charset="0"/>
              </a:rPr>
              <a:t>potuit</a:t>
            </a:r>
            <a:r>
              <a:rPr lang="pt-BR" dirty="0" smtClean="0">
                <a:solidFill>
                  <a:srgbClr val="FF0000"/>
                </a:solidFill>
                <a:latin typeface="Book Antiqua" pitchFamily="18" charset="0"/>
              </a:rPr>
              <a:t> tangere canis.</a:t>
            </a:r>
            <a:endParaRPr lang="pt-BR" dirty="0" smtClean="0">
              <a:latin typeface="Book Antiqua" pitchFamily="18" charset="0"/>
            </a:endParaRPr>
          </a:p>
          <a:p>
            <a:pPr marL="514350" indent="-514350">
              <a:buAutoNum type="arabicPlain" startAt="2"/>
            </a:pPr>
            <a:endParaRPr lang="pt-BR" dirty="0" smtClean="0">
              <a:latin typeface="Book Antiqua" pitchFamily="18" charset="0"/>
            </a:endParaRPr>
          </a:p>
        </p:txBody>
      </p:sp>
    </p:spTree>
    <p:extLst>
      <p:ext uri="{BB962C8B-B14F-4D97-AF65-F5344CB8AC3E}">
        <p14:creationId xmlns:p14="http://schemas.microsoft.com/office/powerpoint/2010/main" val="382578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907704" y="2492896"/>
            <a:ext cx="6624736" cy="1656184"/>
          </a:xfrm>
        </p:spPr>
        <p:txBody>
          <a:bodyPr>
            <a:normAutofit/>
          </a:bodyPr>
          <a:lstStyle/>
          <a:p>
            <a:pPr algn="l"/>
            <a:r>
              <a:rPr lang="pt-BR" sz="3600" b="1" dirty="0" smtClean="0">
                <a:solidFill>
                  <a:schemeClr val="bg1"/>
                </a:solidFill>
                <a:latin typeface="Book Antiqua" pitchFamily="18" charset="0"/>
              </a:rPr>
              <a:t>Parte Dois: </a:t>
            </a:r>
            <a:br>
              <a:rPr lang="pt-BR" sz="3600" b="1" dirty="0" smtClean="0">
                <a:solidFill>
                  <a:schemeClr val="bg1"/>
                </a:solidFill>
                <a:latin typeface="Book Antiqua" pitchFamily="18" charset="0"/>
              </a:rPr>
            </a:br>
            <a:r>
              <a:rPr lang="pt-BR" sz="2800" b="1" dirty="0" smtClean="0">
                <a:solidFill>
                  <a:schemeClr val="bg1"/>
                </a:solidFill>
                <a:latin typeface="Book Antiqua" pitchFamily="18" charset="0"/>
              </a:rPr>
              <a:t>Análise linguística</a:t>
            </a:r>
            <a:endParaRPr lang="pt-BR" sz="3100" dirty="0">
              <a:solidFill>
                <a:schemeClr val="bg1"/>
              </a:solidFill>
              <a:latin typeface="Book Antiqua" pitchFamily="18" charset="0"/>
            </a:endParaRPr>
          </a:p>
        </p:txBody>
      </p:sp>
    </p:spTree>
    <p:extLst>
      <p:ext uri="{BB962C8B-B14F-4D97-AF65-F5344CB8AC3E}">
        <p14:creationId xmlns:p14="http://schemas.microsoft.com/office/powerpoint/2010/main" val="4088943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76065"/>
            <a:ext cx="9144000" cy="892695"/>
          </a:xfrm>
          <a:solidFill>
            <a:schemeClr val="bg1">
              <a:lumMod val="85000"/>
            </a:schemeClr>
          </a:solidFill>
        </p:spPr>
        <p:txBody>
          <a:bodyPr>
            <a:normAutofit fontScale="92500" lnSpcReduction="20000"/>
          </a:bodyPr>
          <a:lstStyle/>
          <a:p>
            <a:pPr marL="450850" indent="-450850">
              <a:buNone/>
            </a:pPr>
            <a:r>
              <a:rPr lang="pt-BR" dirty="0" smtClean="0">
                <a:latin typeface="Book Antiqua" pitchFamily="18" charset="0"/>
              </a:rPr>
              <a:t>	1	Analise morfologicamente  as seguintes 	formas verbais do texto: </a:t>
            </a:r>
          </a:p>
        </p:txBody>
      </p:sp>
      <p:graphicFrame>
        <p:nvGraphicFramePr>
          <p:cNvPr id="4" name="Tabela 3"/>
          <p:cNvGraphicFramePr>
            <a:graphicFrameLocks noGrp="1"/>
          </p:cNvGraphicFramePr>
          <p:nvPr>
            <p:extLst>
              <p:ext uri="{D42A27DB-BD31-4B8C-83A1-F6EECF244321}">
                <p14:modId xmlns:p14="http://schemas.microsoft.com/office/powerpoint/2010/main" val="3949437900"/>
              </p:ext>
            </p:extLst>
          </p:nvPr>
        </p:nvGraphicFramePr>
        <p:xfrm>
          <a:off x="539553" y="3140968"/>
          <a:ext cx="8136903" cy="3384376"/>
        </p:xfrm>
        <a:graphic>
          <a:graphicData uri="http://schemas.openxmlformats.org/drawingml/2006/table">
            <a:tbl>
              <a:tblPr/>
              <a:tblGrid>
                <a:gridCol w="1348031"/>
                <a:gridCol w="780156"/>
                <a:gridCol w="1897991"/>
                <a:gridCol w="1657047"/>
                <a:gridCol w="1142915"/>
                <a:gridCol w="1310763"/>
              </a:tblGrid>
              <a:tr h="718168">
                <a:tc>
                  <a:txBody>
                    <a:bodyPr/>
                    <a:lstStyle/>
                    <a:p>
                      <a:pPr algn="just">
                        <a:lnSpc>
                          <a:spcPct val="115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conj.</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tempo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modo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pessoa</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número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976">
                <a:tc>
                  <a:txBody>
                    <a:bodyPr/>
                    <a:lstStyle/>
                    <a:p>
                      <a:pPr algn="just">
                        <a:lnSpc>
                          <a:spcPct val="150000"/>
                        </a:lnSpc>
                        <a:spcAft>
                          <a:spcPts val="0"/>
                        </a:spcAft>
                      </a:pPr>
                      <a:r>
                        <a:rPr lang="pt-BR" sz="2000" dirty="0" err="1" smtClean="0">
                          <a:latin typeface="Book Antiqua"/>
                          <a:ea typeface="Calibri"/>
                          <a:cs typeface="Calibri"/>
                        </a:rPr>
                        <a:t>amittit</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76064">
                <a:tc>
                  <a:txBody>
                    <a:bodyPr/>
                    <a:lstStyle/>
                    <a:p>
                      <a:pPr algn="just">
                        <a:lnSpc>
                          <a:spcPct val="150000"/>
                        </a:lnSpc>
                        <a:spcAft>
                          <a:spcPts val="0"/>
                        </a:spcAft>
                      </a:pPr>
                      <a:r>
                        <a:rPr lang="pt-BR" sz="2000" dirty="0" err="1" smtClean="0">
                          <a:latin typeface="Book Antiqua"/>
                          <a:ea typeface="Calibri"/>
                          <a:cs typeface="Calibri"/>
                        </a:rPr>
                        <a:t>ferret</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just">
                        <a:lnSpc>
                          <a:spcPct val="150000"/>
                        </a:lnSpc>
                        <a:spcAft>
                          <a:spcPts val="0"/>
                        </a:spcAft>
                      </a:pPr>
                      <a:r>
                        <a:rPr lang="pt-BR" sz="2000" dirty="0" err="1" smtClean="0">
                          <a:latin typeface="Book Antiqua"/>
                          <a:ea typeface="Calibri"/>
                          <a:cs typeface="Calibri"/>
                        </a:rPr>
                        <a:t>uidit</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04056">
                <a:tc>
                  <a:txBody>
                    <a:bodyPr/>
                    <a:lstStyle/>
                    <a:p>
                      <a:pPr algn="just">
                        <a:lnSpc>
                          <a:spcPct val="150000"/>
                        </a:lnSpc>
                        <a:spcAft>
                          <a:spcPts val="0"/>
                        </a:spcAft>
                      </a:pPr>
                      <a:r>
                        <a:rPr lang="pt-BR" sz="2000" smtClean="0">
                          <a:latin typeface="Book Antiqua" panose="02040602050305030304" pitchFamily="18" charset="0"/>
                          <a:ea typeface="Calibri"/>
                          <a:cs typeface="Calibri"/>
                        </a:rPr>
                        <a:t>uoluit</a:t>
                      </a:r>
                      <a:endParaRPr lang="pt-BR" sz="20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algn="just">
                        <a:lnSpc>
                          <a:spcPct val="150000"/>
                        </a:lnSpc>
                        <a:spcAft>
                          <a:spcPts val="0"/>
                        </a:spcAft>
                      </a:pPr>
                      <a:r>
                        <a:rPr lang="pt-BR" sz="2000" dirty="0" err="1" smtClean="0">
                          <a:latin typeface="Book Antiqua" panose="02040602050305030304" pitchFamily="18" charset="0"/>
                          <a:ea typeface="Calibri"/>
                          <a:cs typeface="Calibri"/>
                        </a:rPr>
                        <a:t>tenebat</a:t>
                      </a:r>
                      <a:endParaRPr lang="pt-BR" sz="20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5" name="CaixaDeTexto 4"/>
          <p:cNvSpPr txBox="1"/>
          <p:nvPr/>
        </p:nvSpPr>
        <p:spPr>
          <a:xfrm>
            <a:off x="1979712" y="4005064"/>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6" name="CaixaDeTexto 5"/>
          <p:cNvSpPr txBox="1"/>
          <p:nvPr/>
        </p:nvSpPr>
        <p:spPr>
          <a:xfrm>
            <a:off x="2771800" y="4005064"/>
            <a:ext cx="1656184" cy="369332"/>
          </a:xfrm>
          <a:prstGeom prst="rect">
            <a:avLst/>
          </a:prstGeom>
          <a:noFill/>
        </p:spPr>
        <p:txBody>
          <a:bodyPr wrap="square" rtlCol="0">
            <a:spAutoFit/>
          </a:bodyPr>
          <a:lstStyle/>
          <a:p>
            <a:pPr algn="ctr"/>
            <a:r>
              <a:rPr lang="pt-BR" b="1" dirty="0" smtClean="0">
                <a:solidFill>
                  <a:srgbClr val="FF0000"/>
                </a:solidFill>
              </a:rPr>
              <a:t>Presente</a:t>
            </a:r>
            <a:endParaRPr lang="pt-BR" b="1" dirty="0">
              <a:solidFill>
                <a:srgbClr val="FF0000"/>
              </a:solidFill>
            </a:endParaRPr>
          </a:p>
        </p:txBody>
      </p:sp>
      <p:sp>
        <p:nvSpPr>
          <p:cNvPr id="7" name="CaixaDeTexto 6"/>
          <p:cNvSpPr txBox="1"/>
          <p:nvPr/>
        </p:nvSpPr>
        <p:spPr>
          <a:xfrm>
            <a:off x="4572000" y="4014356"/>
            <a:ext cx="1656184" cy="369332"/>
          </a:xfrm>
          <a:prstGeom prst="rect">
            <a:avLst/>
          </a:prstGeom>
          <a:noFill/>
        </p:spPr>
        <p:txBody>
          <a:bodyPr wrap="square" rtlCol="0">
            <a:spAutoFit/>
          </a:bodyPr>
          <a:lstStyle/>
          <a:p>
            <a:pPr algn="ctr"/>
            <a:r>
              <a:rPr lang="pt-BR" b="1" dirty="0" smtClean="0">
                <a:solidFill>
                  <a:srgbClr val="FF0000"/>
                </a:solidFill>
              </a:rPr>
              <a:t>Indicativo</a:t>
            </a:r>
            <a:endParaRPr lang="pt-BR" b="1" dirty="0">
              <a:solidFill>
                <a:srgbClr val="FF0000"/>
              </a:solidFill>
            </a:endParaRPr>
          </a:p>
        </p:txBody>
      </p:sp>
      <p:sp>
        <p:nvSpPr>
          <p:cNvPr id="8" name="CaixaDeTexto 7"/>
          <p:cNvSpPr txBox="1"/>
          <p:nvPr/>
        </p:nvSpPr>
        <p:spPr>
          <a:xfrm>
            <a:off x="6516216" y="4014356"/>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9" name="CaixaDeTexto 8"/>
          <p:cNvSpPr txBox="1"/>
          <p:nvPr/>
        </p:nvSpPr>
        <p:spPr>
          <a:xfrm>
            <a:off x="7524328" y="4014356"/>
            <a:ext cx="1008112" cy="369332"/>
          </a:xfrm>
          <a:prstGeom prst="rect">
            <a:avLst/>
          </a:prstGeom>
          <a:noFill/>
        </p:spPr>
        <p:txBody>
          <a:bodyPr wrap="square" rtlCol="0">
            <a:spAutoFit/>
          </a:bodyPr>
          <a:lstStyle/>
          <a:p>
            <a:pPr algn="ctr"/>
            <a:r>
              <a:rPr lang="pt-BR" b="1" dirty="0" smtClean="0">
                <a:solidFill>
                  <a:srgbClr val="FF0000"/>
                </a:solidFill>
              </a:rPr>
              <a:t>Sing.</a:t>
            </a:r>
            <a:endParaRPr lang="pt-BR" b="1" dirty="0">
              <a:solidFill>
                <a:srgbClr val="FF0000"/>
              </a:solidFill>
            </a:endParaRPr>
          </a:p>
        </p:txBody>
      </p:sp>
      <p:sp>
        <p:nvSpPr>
          <p:cNvPr id="10" name="CaixaDeTexto 9"/>
          <p:cNvSpPr txBox="1"/>
          <p:nvPr/>
        </p:nvSpPr>
        <p:spPr>
          <a:xfrm>
            <a:off x="1907704" y="4509120"/>
            <a:ext cx="720080" cy="369332"/>
          </a:xfrm>
          <a:prstGeom prst="rect">
            <a:avLst/>
          </a:prstGeom>
          <a:noFill/>
        </p:spPr>
        <p:txBody>
          <a:bodyPr wrap="square" rtlCol="0">
            <a:spAutoFit/>
          </a:bodyPr>
          <a:lstStyle/>
          <a:p>
            <a:pPr algn="ctr"/>
            <a:r>
              <a:rPr lang="pt-BR" b="1" dirty="0" smtClean="0">
                <a:solidFill>
                  <a:srgbClr val="FF0000"/>
                </a:solidFill>
              </a:rPr>
              <a:t>Irreg.</a:t>
            </a:r>
            <a:endParaRPr lang="pt-BR" b="1" dirty="0">
              <a:solidFill>
                <a:srgbClr val="FF0000"/>
              </a:solidFill>
            </a:endParaRPr>
          </a:p>
        </p:txBody>
      </p:sp>
      <p:sp>
        <p:nvSpPr>
          <p:cNvPr id="11" name="CaixaDeTexto 10"/>
          <p:cNvSpPr txBox="1"/>
          <p:nvPr/>
        </p:nvSpPr>
        <p:spPr>
          <a:xfrm>
            <a:off x="2771800" y="4509120"/>
            <a:ext cx="1656184" cy="369332"/>
          </a:xfrm>
          <a:prstGeom prst="rect">
            <a:avLst/>
          </a:prstGeom>
          <a:noFill/>
        </p:spPr>
        <p:txBody>
          <a:bodyPr wrap="square" rtlCol="0">
            <a:spAutoFit/>
          </a:bodyPr>
          <a:lstStyle/>
          <a:p>
            <a:pPr algn="ctr"/>
            <a:r>
              <a:rPr lang="pt-BR" b="1" dirty="0" smtClean="0">
                <a:solidFill>
                  <a:srgbClr val="FF0000"/>
                </a:solidFill>
              </a:rPr>
              <a:t>Pret. imperf.</a:t>
            </a:r>
            <a:endParaRPr lang="pt-BR" b="1" dirty="0">
              <a:solidFill>
                <a:srgbClr val="FF0000"/>
              </a:solidFill>
            </a:endParaRPr>
          </a:p>
        </p:txBody>
      </p:sp>
      <p:sp>
        <p:nvSpPr>
          <p:cNvPr id="12" name="CaixaDeTexto 11"/>
          <p:cNvSpPr txBox="1"/>
          <p:nvPr/>
        </p:nvSpPr>
        <p:spPr>
          <a:xfrm>
            <a:off x="4572000" y="4518412"/>
            <a:ext cx="1656184" cy="369332"/>
          </a:xfrm>
          <a:prstGeom prst="rect">
            <a:avLst/>
          </a:prstGeom>
          <a:noFill/>
        </p:spPr>
        <p:txBody>
          <a:bodyPr wrap="square" rtlCol="0">
            <a:spAutoFit/>
          </a:bodyPr>
          <a:lstStyle/>
          <a:p>
            <a:pPr algn="ctr"/>
            <a:r>
              <a:rPr lang="pt-BR" b="1" dirty="0" smtClean="0">
                <a:solidFill>
                  <a:srgbClr val="FF0000"/>
                </a:solidFill>
              </a:rPr>
              <a:t>Subjuntivo</a:t>
            </a:r>
            <a:endParaRPr lang="pt-BR" b="1" dirty="0">
              <a:solidFill>
                <a:srgbClr val="FF0000"/>
              </a:solidFill>
            </a:endParaRPr>
          </a:p>
        </p:txBody>
      </p:sp>
      <p:sp>
        <p:nvSpPr>
          <p:cNvPr id="13" name="CaixaDeTexto 12"/>
          <p:cNvSpPr txBox="1"/>
          <p:nvPr/>
        </p:nvSpPr>
        <p:spPr>
          <a:xfrm>
            <a:off x="6516216" y="4518412"/>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14" name="CaixaDeTexto 13"/>
          <p:cNvSpPr txBox="1"/>
          <p:nvPr/>
        </p:nvSpPr>
        <p:spPr>
          <a:xfrm>
            <a:off x="7524328" y="4518412"/>
            <a:ext cx="1008112" cy="369332"/>
          </a:xfrm>
          <a:prstGeom prst="rect">
            <a:avLst/>
          </a:prstGeom>
          <a:noFill/>
        </p:spPr>
        <p:txBody>
          <a:bodyPr wrap="square" rtlCol="0">
            <a:spAutoFit/>
          </a:bodyPr>
          <a:lstStyle/>
          <a:p>
            <a:pPr algn="ctr"/>
            <a:r>
              <a:rPr lang="pt-BR" b="1" dirty="0" smtClean="0">
                <a:solidFill>
                  <a:srgbClr val="FF0000"/>
                </a:solidFill>
              </a:rPr>
              <a:t>Sing.</a:t>
            </a:r>
            <a:endParaRPr lang="pt-BR" b="1" dirty="0">
              <a:solidFill>
                <a:srgbClr val="FF0000"/>
              </a:solidFill>
            </a:endParaRPr>
          </a:p>
        </p:txBody>
      </p:sp>
      <p:sp>
        <p:nvSpPr>
          <p:cNvPr id="15" name="CaixaDeTexto 14"/>
          <p:cNvSpPr txBox="1"/>
          <p:nvPr/>
        </p:nvSpPr>
        <p:spPr>
          <a:xfrm>
            <a:off x="1943329" y="5066600"/>
            <a:ext cx="648072" cy="369332"/>
          </a:xfrm>
          <a:prstGeom prst="rect">
            <a:avLst/>
          </a:prstGeom>
          <a:noFill/>
        </p:spPr>
        <p:txBody>
          <a:bodyPr wrap="square" rtlCol="0">
            <a:spAutoFit/>
          </a:bodyPr>
          <a:lstStyle/>
          <a:p>
            <a:pPr algn="ctr"/>
            <a:r>
              <a:rPr lang="pt-BR" b="1" dirty="0" smtClean="0">
                <a:solidFill>
                  <a:srgbClr val="FF0000"/>
                </a:solidFill>
              </a:rPr>
              <a:t>2ª</a:t>
            </a:r>
            <a:endParaRPr lang="pt-BR" b="1" dirty="0">
              <a:solidFill>
                <a:srgbClr val="FF0000"/>
              </a:solidFill>
            </a:endParaRPr>
          </a:p>
        </p:txBody>
      </p:sp>
      <p:sp>
        <p:nvSpPr>
          <p:cNvPr id="16" name="CaixaDeTexto 15"/>
          <p:cNvSpPr txBox="1"/>
          <p:nvPr/>
        </p:nvSpPr>
        <p:spPr>
          <a:xfrm>
            <a:off x="2735417" y="5066600"/>
            <a:ext cx="1656184" cy="369332"/>
          </a:xfrm>
          <a:prstGeom prst="rect">
            <a:avLst/>
          </a:prstGeom>
          <a:noFill/>
        </p:spPr>
        <p:txBody>
          <a:bodyPr wrap="square" rtlCol="0">
            <a:spAutoFit/>
          </a:bodyPr>
          <a:lstStyle/>
          <a:p>
            <a:pPr algn="ctr"/>
            <a:r>
              <a:rPr lang="pt-BR" b="1" dirty="0" smtClean="0">
                <a:solidFill>
                  <a:srgbClr val="FF0000"/>
                </a:solidFill>
              </a:rPr>
              <a:t>Pret. perfeito</a:t>
            </a:r>
            <a:endParaRPr lang="pt-BR" b="1" dirty="0">
              <a:solidFill>
                <a:srgbClr val="FF0000"/>
              </a:solidFill>
            </a:endParaRPr>
          </a:p>
        </p:txBody>
      </p:sp>
      <p:sp>
        <p:nvSpPr>
          <p:cNvPr id="17" name="CaixaDeTexto 16"/>
          <p:cNvSpPr txBox="1"/>
          <p:nvPr/>
        </p:nvSpPr>
        <p:spPr>
          <a:xfrm>
            <a:off x="4535617" y="5075892"/>
            <a:ext cx="1656184" cy="369332"/>
          </a:xfrm>
          <a:prstGeom prst="rect">
            <a:avLst/>
          </a:prstGeom>
          <a:noFill/>
        </p:spPr>
        <p:txBody>
          <a:bodyPr wrap="square" rtlCol="0">
            <a:spAutoFit/>
          </a:bodyPr>
          <a:lstStyle/>
          <a:p>
            <a:pPr algn="ctr"/>
            <a:r>
              <a:rPr lang="pt-BR" b="1" dirty="0" smtClean="0">
                <a:solidFill>
                  <a:srgbClr val="FF0000"/>
                </a:solidFill>
              </a:rPr>
              <a:t>Indicativo</a:t>
            </a:r>
            <a:endParaRPr lang="pt-BR" b="1" dirty="0">
              <a:solidFill>
                <a:srgbClr val="FF0000"/>
              </a:solidFill>
            </a:endParaRPr>
          </a:p>
        </p:txBody>
      </p:sp>
      <p:sp>
        <p:nvSpPr>
          <p:cNvPr id="18" name="CaixaDeTexto 17"/>
          <p:cNvSpPr txBox="1"/>
          <p:nvPr/>
        </p:nvSpPr>
        <p:spPr>
          <a:xfrm>
            <a:off x="6479833" y="5075892"/>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19" name="CaixaDeTexto 18"/>
          <p:cNvSpPr txBox="1"/>
          <p:nvPr/>
        </p:nvSpPr>
        <p:spPr>
          <a:xfrm>
            <a:off x="7487945" y="5075892"/>
            <a:ext cx="1008112" cy="369332"/>
          </a:xfrm>
          <a:prstGeom prst="rect">
            <a:avLst/>
          </a:prstGeom>
          <a:noFill/>
        </p:spPr>
        <p:txBody>
          <a:bodyPr wrap="square" rtlCol="0">
            <a:spAutoFit/>
          </a:bodyPr>
          <a:lstStyle/>
          <a:p>
            <a:pPr algn="ctr"/>
            <a:r>
              <a:rPr lang="pt-BR" b="1" dirty="0" smtClean="0">
                <a:solidFill>
                  <a:srgbClr val="FF0000"/>
                </a:solidFill>
              </a:rPr>
              <a:t>Sing.</a:t>
            </a:r>
            <a:endParaRPr lang="pt-BR" b="1" dirty="0">
              <a:solidFill>
                <a:srgbClr val="FF0000"/>
              </a:solidFill>
            </a:endParaRPr>
          </a:p>
        </p:txBody>
      </p:sp>
      <p:sp>
        <p:nvSpPr>
          <p:cNvPr id="21" name="CaixaDeTexto 20"/>
          <p:cNvSpPr txBox="1"/>
          <p:nvPr/>
        </p:nvSpPr>
        <p:spPr>
          <a:xfrm>
            <a:off x="467544" y="1484784"/>
            <a:ext cx="8317588" cy="1477328"/>
          </a:xfrm>
          <a:prstGeom prst="rect">
            <a:avLst/>
          </a:prstGeom>
          <a:noFill/>
        </p:spPr>
        <p:txBody>
          <a:bodyPr wrap="square" rtlCol="0">
            <a:spAutoFit/>
          </a:bodyPr>
          <a:lstStyle/>
          <a:p>
            <a:r>
              <a:rPr lang="pt-BR" b="1" dirty="0" err="1"/>
              <a:t>ammito</a:t>
            </a:r>
            <a:r>
              <a:rPr lang="pt-BR" b="1" dirty="0"/>
              <a:t>, -</a:t>
            </a:r>
            <a:r>
              <a:rPr lang="pt-BR" b="1" dirty="0" err="1"/>
              <a:t>is</a:t>
            </a:r>
            <a:r>
              <a:rPr lang="pt-BR" b="1" dirty="0"/>
              <a:t>, -</a:t>
            </a:r>
            <a:r>
              <a:rPr lang="pt-BR" b="1" dirty="0" err="1"/>
              <a:t>ĕre</a:t>
            </a:r>
            <a:r>
              <a:rPr lang="pt-BR" b="1" dirty="0"/>
              <a:t>, -</a:t>
            </a:r>
            <a:r>
              <a:rPr lang="pt-BR" b="1" dirty="0" err="1"/>
              <a:t>misi</a:t>
            </a:r>
            <a:r>
              <a:rPr lang="pt-BR" b="1" dirty="0"/>
              <a:t>, -</a:t>
            </a:r>
            <a:r>
              <a:rPr lang="pt-BR" b="1" dirty="0" err="1"/>
              <a:t>missum</a:t>
            </a:r>
            <a:r>
              <a:rPr lang="pt-BR" b="1" dirty="0"/>
              <a:t>:</a:t>
            </a:r>
            <a:r>
              <a:rPr lang="pt-BR" dirty="0"/>
              <a:t> perder, deixar partir, deixar </a:t>
            </a:r>
            <a:r>
              <a:rPr lang="pt-BR" dirty="0" smtClean="0"/>
              <a:t>escapar</a:t>
            </a:r>
          </a:p>
          <a:p>
            <a:r>
              <a:rPr lang="pt-BR" b="1" dirty="0"/>
              <a:t>fero</a:t>
            </a:r>
            <a:r>
              <a:rPr lang="pt-BR" dirty="0"/>
              <a:t>, </a:t>
            </a:r>
            <a:r>
              <a:rPr lang="pt-BR" b="1" dirty="0" err="1"/>
              <a:t>fers</a:t>
            </a:r>
            <a:r>
              <a:rPr lang="pt-BR" dirty="0"/>
              <a:t>, </a:t>
            </a:r>
            <a:r>
              <a:rPr lang="pt-BR" b="1" dirty="0"/>
              <a:t>ferre</a:t>
            </a:r>
            <a:r>
              <a:rPr lang="pt-BR" dirty="0"/>
              <a:t>, </a:t>
            </a:r>
            <a:r>
              <a:rPr lang="pt-BR" b="1" dirty="0" err="1"/>
              <a:t>tuli</a:t>
            </a:r>
            <a:r>
              <a:rPr lang="pt-BR" b="1" dirty="0"/>
              <a:t>, </a:t>
            </a:r>
            <a:r>
              <a:rPr lang="pt-BR" b="1" dirty="0" err="1"/>
              <a:t>latum</a:t>
            </a:r>
            <a:r>
              <a:rPr lang="pt-BR" dirty="0"/>
              <a:t>: levar, </a:t>
            </a:r>
            <a:r>
              <a:rPr lang="pt-BR" dirty="0" smtClean="0"/>
              <a:t>trazer</a:t>
            </a:r>
          </a:p>
          <a:p>
            <a:r>
              <a:rPr lang="pt-BR" b="1" dirty="0" err="1"/>
              <a:t>uideo</a:t>
            </a:r>
            <a:r>
              <a:rPr lang="pt-BR" b="1" dirty="0"/>
              <a:t>, -es, -ere, </a:t>
            </a:r>
            <a:r>
              <a:rPr lang="pt-BR" b="1" dirty="0" err="1"/>
              <a:t>uidi</a:t>
            </a:r>
            <a:r>
              <a:rPr lang="pt-BR" b="1" dirty="0"/>
              <a:t>, </a:t>
            </a:r>
            <a:r>
              <a:rPr lang="pt-BR" b="1" dirty="0" err="1"/>
              <a:t>uisum</a:t>
            </a:r>
            <a:r>
              <a:rPr lang="pt-BR" b="1" dirty="0"/>
              <a:t>:</a:t>
            </a:r>
            <a:r>
              <a:rPr lang="pt-BR" dirty="0"/>
              <a:t> </a:t>
            </a:r>
            <a:r>
              <a:rPr lang="pt-BR" dirty="0" smtClean="0"/>
              <a:t>ver</a:t>
            </a:r>
          </a:p>
          <a:p>
            <a:r>
              <a:rPr lang="pt-BR" b="1" dirty="0"/>
              <a:t>uolo</a:t>
            </a:r>
            <a:r>
              <a:rPr lang="pt-BR" dirty="0"/>
              <a:t>, </a:t>
            </a:r>
            <a:r>
              <a:rPr lang="pt-BR" b="1" dirty="0" err="1"/>
              <a:t>uis</a:t>
            </a:r>
            <a:r>
              <a:rPr lang="pt-BR" dirty="0"/>
              <a:t>, </a:t>
            </a:r>
            <a:r>
              <a:rPr lang="pt-BR" b="1" dirty="0" err="1"/>
              <a:t>uelle</a:t>
            </a:r>
            <a:r>
              <a:rPr lang="pt-BR" dirty="0"/>
              <a:t>, </a:t>
            </a:r>
            <a:r>
              <a:rPr lang="pt-BR" b="1" dirty="0" err="1"/>
              <a:t>uolŭi</a:t>
            </a:r>
            <a:r>
              <a:rPr lang="pt-BR" dirty="0"/>
              <a:t>: querer, </a:t>
            </a:r>
            <a:r>
              <a:rPr lang="pt-BR" dirty="0" smtClean="0"/>
              <a:t>desejar</a:t>
            </a:r>
          </a:p>
          <a:p>
            <a:r>
              <a:rPr lang="pt-BR" b="1" dirty="0" err="1"/>
              <a:t>teneo</a:t>
            </a:r>
            <a:r>
              <a:rPr lang="pt-BR" dirty="0"/>
              <a:t>, </a:t>
            </a:r>
            <a:r>
              <a:rPr lang="pt-BR" b="1" dirty="0"/>
              <a:t>-es</a:t>
            </a:r>
            <a:r>
              <a:rPr lang="pt-BR" dirty="0"/>
              <a:t>, -</a:t>
            </a:r>
            <a:r>
              <a:rPr lang="pt-BR" b="1" dirty="0"/>
              <a:t>ere</a:t>
            </a:r>
            <a:r>
              <a:rPr lang="pt-BR" dirty="0"/>
              <a:t>, </a:t>
            </a:r>
            <a:r>
              <a:rPr lang="pt-BR" b="1" dirty="0" err="1"/>
              <a:t>tenŭi</a:t>
            </a:r>
            <a:r>
              <a:rPr lang="pt-BR" dirty="0"/>
              <a:t>, </a:t>
            </a:r>
            <a:r>
              <a:rPr lang="pt-BR" b="1" dirty="0" err="1"/>
              <a:t>tentum</a:t>
            </a:r>
            <a:r>
              <a:rPr lang="pt-BR" dirty="0"/>
              <a:t>: ter, segurar, conter, possuir, ser senhor de</a:t>
            </a:r>
          </a:p>
        </p:txBody>
      </p:sp>
      <p:sp>
        <p:nvSpPr>
          <p:cNvPr id="20" name="CaixaDeTexto 19"/>
          <p:cNvSpPr txBox="1"/>
          <p:nvPr/>
        </p:nvSpPr>
        <p:spPr>
          <a:xfrm>
            <a:off x="1907704" y="5570656"/>
            <a:ext cx="720080" cy="369332"/>
          </a:xfrm>
          <a:prstGeom prst="rect">
            <a:avLst/>
          </a:prstGeom>
          <a:noFill/>
        </p:spPr>
        <p:txBody>
          <a:bodyPr wrap="square" rtlCol="0">
            <a:spAutoFit/>
          </a:bodyPr>
          <a:lstStyle/>
          <a:p>
            <a:pPr algn="ctr"/>
            <a:r>
              <a:rPr lang="pt-BR" b="1" dirty="0" smtClean="0">
                <a:solidFill>
                  <a:srgbClr val="FF0000"/>
                </a:solidFill>
              </a:rPr>
              <a:t>Irreg.</a:t>
            </a:r>
            <a:endParaRPr lang="pt-BR" b="1" dirty="0">
              <a:solidFill>
                <a:srgbClr val="FF0000"/>
              </a:solidFill>
            </a:endParaRPr>
          </a:p>
        </p:txBody>
      </p:sp>
      <p:sp>
        <p:nvSpPr>
          <p:cNvPr id="22" name="CaixaDeTexto 21"/>
          <p:cNvSpPr txBox="1"/>
          <p:nvPr/>
        </p:nvSpPr>
        <p:spPr>
          <a:xfrm>
            <a:off x="2771800" y="5570656"/>
            <a:ext cx="1656184" cy="369332"/>
          </a:xfrm>
          <a:prstGeom prst="rect">
            <a:avLst/>
          </a:prstGeom>
          <a:noFill/>
        </p:spPr>
        <p:txBody>
          <a:bodyPr wrap="square" rtlCol="0">
            <a:spAutoFit/>
          </a:bodyPr>
          <a:lstStyle/>
          <a:p>
            <a:pPr algn="ctr"/>
            <a:r>
              <a:rPr lang="pt-BR" b="1" dirty="0" smtClean="0">
                <a:solidFill>
                  <a:srgbClr val="FF0000"/>
                </a:solidFill>
              </a:rPr>
              <a:t>Pret. perfeito</a:t>
            </a:r>
            <a:endParaRPr lang="pt-BR" b="1" dirty="0">
              <a:solidFill>
                <a:srgbClr val="FF0000"/>
              </a:solidFill>
            </a:endParaRPr>
          </a:p>
        </p:txBody>
      </p:sp>
      <p:sp>
        <p:nvSpPr>
          <p:cNvPr id="23" name="CaixaDeTexto 22"/>
          <p:cNvSpPr txBox="1"/>
          <p:nvPr/>
        </p:nvSpPr>
        <p:spPr>
          <a:xfrm>
            <a:off x="4572000" y="5579948"/>
            <a:ext cx="1656184" cy="369332"/>
          </a:xfrm>
          <a:prstGeom prst="rect">
            <a:avLst/>
          </a:prstGeom>
          <a:noFill/>
        </p:spPr>
        <p:txBody>
          <a:bodyPr wrap="square" rtlCol="0">
            <a:spAutoFit/>
          </a:bodyPr>
          <a:lstStyle/>
          <a:p>
            <a:pPr algn="ctr"/>
            <a:r>
              <a:rPr lang="pt-BR" b="1" dirty="0" smtClean="0">
                <a:solidFill>
                  <a:srgbClr val="FF0000"/>
                </a:solidFill>
              </a:rPr>
              <a:t>Indicativo</a:t>
            </a:r>
            <a:endParaRPr lang="pt-BR" b="1" dirty="0">
              <a:solidFill>
                <a:srgbClr val="FF0000"/>
              </a:solidFill>
            </a:endParaRPr>
          </a:p>
        </p:txBody>
      </p:sp>
      <p:sp>
        <p:nvSpPr>
          <p:cNvPr id="24" name="CaixaDeTexto 23"/>
          <p:cNvSpPr txBox="1"/>
          <p:nvPr/>
        </p:nvSpPr>
        <p:spPr>
          <a:xfrm>
            <a:off x="6516216" y="5579948"/>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25" name="CaixaDeTexto 24"/>
          <p:cNvSpPr txBox="1"/>
          <p:nvPr/>
        </p:nvSpPr>
        <p:spPr>
          <a:xfrm>
            <a:off x="7524328" y="5579948"/>
            <a:ext cx="1008112" cy="369332"/>
          </a:xfrm>
          <a:prstGeom prst="rect">
            <a:avLst/>
          </a:prstGeom>
          <a:noFill/>
        </p:spPr>
        <p:txBody>
          <a:bodyPr wrap="square" rtlCol="0">
            <a:spAutoFit/>
          </a:bodyPr>
          <a:lstStyle/>
          <a:p>
            <a:pPr algn="ctr"/>
            <a:r>
              <a:rPr lang="pt-BR" b="1" dirty="0" smtClean="0">
                <a:solidFill>
                  <a:srgbClr val="FF0000"/>
                </a:solidFill>
              </a:rPr>
              <a:t>Sing.</a:t>
            </a:r>
            <a:endParaRPr lang="pt-BR" b="1" dirty="0">
              <a:solidFill>
                <a:srgbClr val="FF0000"/>
              </a:solidFill>
            </a:endParaRPr>
          </a:p>
        </p:txBody>
      </p:sp>
      <p:sp>
        <p:nvSpPr>
          <p:cNvPr id="26" name="CaixaDeTexto 25"/>
          <p:cNvSpPr txBox="1"/>
          <p:nvPr/>
        </p:nvSpPr>
        <p:spPr>
          <a:xfrm>
            <a:off x="1979712" y="6093296"/>
            <a:ext cx="648072" cy="369332"/>
          </a:xfrm>
          <a:prstGeom prst="rect">
            <a:avLst/>
          </a:prstGeom>
          <a:noFill/>
        </p:spPr>
        <p:txBody>
          <a:bodyPr wrap="square" rtlCol="0">
            <a:spAutoFit/>
          </a:bodyPr>
          <a:lstStyle/>
          <a:p>
            <a:pPr algn="ctr"/>
            <a:r>
              <a:rPr lang="pt-BR" b="1" dirty="0" smtClean="0">
                <a:solidFill>
                  <a:srgbClr val="FF0000"/>
                </a:solidFill>
              </a:rPr>
              <a:t>2ª</a:t>
            </a:r>
            <a:endParaRPr lang="pt-BR" b="1" dirty="0">
              <a:solidFill>
                <a:srgbClr val="FF0000"/>
              </a:solidFill>
            </a:endParaRPr>
          </a:p>
        </p:txBody>
      </p:sp>
      <p:sp>
        <p:nvSpPr>
          <p:cNvPr id="27" name="CaixaDeTexto 26"/>
          <p:cNvSpPr txBox="1"/>
          <p:nvPr/>
        </p:nvSpPr>
        <p:spPr>
          <a:xfrm>
            <a:off x="2771800" y="6093296"/>
            <a:ext cx="1656184" cy="369332"/>
          </a:xfrm>
          <a:prstGeom prst="rect">
            <a:avLst/>
          </a:prstGeom>
          <a:noFill/>
        </p:spPr>
        <p:txBody>
          <a:bodyPr wrap="square" rtlCol="0">
            <a:spAutoFit/>
          </a:bodyPr>
          <a:lstStyle/>
          <a:p>
            <a:pPr algn="ctr"/>
            <a:r>
              <a:rPr lang="pt-BR" b="1" dirty="0" smtClean="0">
                <a:solidFill>
                  <a:srgbClr val="FF0000"/>
                </a:solidFill>
              </a:rPr>
              <a:t>Pret. imperf</a:t>
            </a:r>
            <a:r>
              <a:rPr lang="pt-BR" b="1" dirty="0">
                <a:solidFill>
                  <a:srgbClr val="FF0000"/>
                </a:solidFill>
              </a:rPr>
              <a:t>.</a:t>
            </a:r>
          </a:p>
        </p:txBody>
      </p:sp>
      <p:sp>
        <p:nvSpPr>
          <p:cNvPr id="28" name="CaixaDeTexto 27"/>
          <p:cNvSpPr txBox="1"/>
          <p:nvPr/>
        </p:nvSpPr>
        <p:spPr>
          <a:xfrm>
            <a:off x="4572000" y="6102588"/>
            <a:ext cx="1656184" cy="369332"/>
          </a:xfrm>
          <a:prstGeom prst="rect">
            <a:avLst/>
          </a:prstGeom>
          <a:noFill/>
        </p:spPr>
        <p:txBody>
          <a:bodyPr wrap="square" rtlCol="0">
            <a:spAutoFit/>
          </a:bodyPr>
          <a:lstStyle/>
          <a:p>
            <a:pPr algn="ctr"/>
            <a:r>
              <a:rPr lang="pt-BR" b="1" dirty="0" smtClean="0">
                <a:solidFill>
                  <a:srgbClr val="FF0000"/>
                </a:solidFill>
              </a:rPr>
              <a:t>Indicativo</a:t>
            </a:r>
            <a:endParaRPr lang="pt-BR" b="1" dirty="0">
              <a:solidFill>
                <a:srgbClr val="FF0000"/>
              </a:solidFill>
            </a:endParaRPr>
          </a:p>
        </p:txBody>
      </p:sp>
      <p:sp>
        <p:nvSpPr>
          <p:cNvPr id="29" name="CaixaDeTexto 28"/>
          <p:cNvSpPr txBox="1"/>
          <p:nvPr/>
        </p:nvSpPr>
        <p:spPr>
          <a:xfrm>
            <a:off x="6516216" y="6102588"/>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30" name="CaixaDeTexto 29"/>
          <p:cNvSpPr txBox="1"/>
          <p:nvPr/>
        </p:nvSpPr>
        <p:spPr>
          <a:xfrm>
            <a:off x="7524328" y="6102588"/>
            <a:ext cx="1008112" cy="369332"/>
          </a:xfrm>
          <a:prstGeom prst="rect">
            <a:avLst/>
          </a:prstGeom>
          <a:noFill/>
        </p:spPr>
        <p:txBody>
          <a:bodyPr wrap="square" rtlCol="0">
            <a:spAutoFit/>
          </a:bodyPr>
          <a:lstStyle/>
          <a:p>
            <a:pPr algn="ctr"/>
            <a:r>
              <a:rPr lang="pt-BR" b="1" dirty="0" smtClean="0">
                <a:solidFill>
                  <a:srgbClr val="FF0000"/>
                </a:solidFill>
              </a:rPr>
              <a:t>Sing.</a:t>
            </a:r>
            <a:endParaRPr lang="pt-BR"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fade">
                                      <p:cBhvr>
                                        <p:cTn id="91" dur="1000"/>
                                        <p:tgtEl>
                                          <p:spTgt spid="17"/>
                                        </p:tgtEl>
                                      </p:cBhvr>
                                    </p:animEffect>
                                    <p:anim calcmode="lin" valueType="num">
                                      <p:cBhvr>
                                        <p:cTn id="92" dur="1000" fill="hold"/>
                                        <p:tgtEl>
                                          <p:spTgt spid="17"/>
                                        </p:tgtEl>
                                        <p:attrNameLst>
                                          <p:attrName>ppt_x</p:attrName>
                                        </p:attrNameLst>
                                      </p:cBhvr>
                                      <p:tavLst>
                                        <p:tav tm="0">
                                          <p:val>
                                            <p:strVal val="#ppt_x"/>
                                          </p:val>
                                        </p:tav>
                                        <p:tav tm="100000">
                                          <p:val>
                                            <p:strVal val="#ppt_x"/>
                                          </p:val>
                                        </p:tav>
                                      </p:tavLst>
                                    </p:anim>
                                    <p:anim calcmode="lin" valueType="num">
                                      <p:cBhvr>
                                        <p:cTn id="9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1000"/>
                                        <p:tgtEl>
                                          <p:spTgt spid="18"/>
                                        </p:tgtEl>
                                      </p:cBhvr>
                                    </p:animEffect>
                                    <p:anim calcmode="lin" valueType="num">
                                      <p:cBhvr>
                                        <p:cTn id="99" dur="1000" fill="hold"/>
                                        <p:tgtEl>
                                          <p:spTgt spid="18"/>
                                        </p:tgtEl>
                                        <p:attrNameLst>
                                          <p:attrName>ppt_x</p:attrName>
                                        </p:attrNameLst>
                                      </p:cBhvr>
                                      <p:tavLst>
                                        <p:tav tm="0">
                                          <p:val>
                                            <p:strVal val="#ppt_x"/>
                                          </p:val>
                                        </p:tav>
                                        <p:tav tm="100000">
                                          <p:val>
                                            <p:strVal val="#ppt_x"/>
                                          </p:val>
                                        </p:tav>
                                      </p:tavLst>
                                    </p:anim>
                                    <p:anim calcmode="lin" valueType="num">
                                      <p:cBhvr>
                                        <p:cTn id="10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fade">
                                      <p:cBhvr>
                                        <p:cTn id="105" dur="1000"/>
                                        <p:tgtEl>
                                          <p:spTgt spid="19"/>
                                        </p:tgtEl>
                                      </p:cBhvr>
                                    </p:animEffect>
                                    <p:anim calcmode="lin" valueType="num">
                                      <p:cBhvr>
                                        <p:cTn id="106" dur="1000" fill="hold"/>
                                        <p:tgtEl>
                                          <p:spTgt spid="19"/>
                                        </p:tgtEl>
                                        <p:attrNameLst>
                                          <p:attrName>ppt_x</p:attrName>
                                        </p:attrNameLst>
                                      </p:cBhvr>
                                      <p:tavLst>
                                        <p:tav tm="0">
                                          <p:val>
                                            <p:strVal val="#ppt_x"/>
                                          </p:val>
                                        </p:tav>
                                        <p:tav tm="100000">
                                          <p:val>
                                            <p:strVal val="#ppt_x"/>
                                          </p:val>
                                        </p:tav>
                                      </p:tavLst>
                                    </p:anim>
                                    <p:anim calcmode="lin" valueType="num">
                                      <p:cBhvr>
                                        <p:cTn id="10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1000"/>
                                        <p:tgtEl>
                                          <p:spTgt spid="20"/>
                                        </p:tgtEl>
                                      </p:cBhvr>
                                    </p:animEffect>
                                    <p:anim calcmode="lin" valueType="num">
                                      <p:cBhvr>
                                        <p:cTn id="113" dur="1000" fill="hold"/>
                                        <p:tgtEl>
                                          <p:spTgt spid="20"/>
                                        </p:tgtEl>
                                        <p:attrNameLst>
                                          <p:attrName>ppt_x</p:attrName>
                                        </p:attrNameLst>
                                      </p:cBhvr>
                                      <p:tavLst>
                                        <p:tav tm="0">
                                          <p:val>
                                            <p:strVal val="#ppt_x"/>
                                          </p:val>
                                        </p:tav>
                                        <p:tav tm="100000">
                                          <p:val>
                                            <p:strVal val="#ppt_x"/>
                                          </p:val>
                                        </p:tav>
                                      </p:tavLst>
                                    </p:anim>
                                    <p:anim calcmode="lin" valueType="num">
                                      <p:cBhvr>
                                        <p:cTn id="1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2"/>
                                        </p:tgtEl>
                                        <p:attrNameLst>
                                          <p:attrName>style.visibility</p:attrName>
                                        </p:attrNameLst>
                                      </p:cBhvr>
                                      <p:to>
                                        <p:strVal val="visible"/>
                                      </p:to>
                                    </p:set>
                                    <p:animEffect transition="in" filter="fade">
                                      <p:cBhvr>
                                        <p:cTn id="119" dur="1000"/>
                                        <p:tgtEl>
                                          <p:spTgt spid="22"/>
                                        </p:tgtEl>
                                      </p:cBhvr>
                                    </p:animEffect>
                                    <p:anim calcmode="lin" valueType="num">
                                      <p:cBhvr>
                                        <p:cTn id="120" dur="1000" fill="hold"/>
                                        <p:tgtEl>
                                          <p:spTgt spid="22"/>
                                        </p:tgtEl>
                                        <p:attrNameLst>
                                          <p:attrName>ppt_x</p:attrName>
                                        </p:attrNameLst>
                                      </p:cBhvr>
                                      <p:tavLst>
                                        <p:tav tm="0">
                                          <p:val>
                                            <p:strVal val="#ppt_x"/>
                                          </p:val>
                                        </p:tav>
                                        <p:tav tm="100000">
                                          <p:val>
                                            <p:strVal val="#ppt_x"/>
                                          </p:val>
                                        </p:tav>
                                      </p:tavLst>
                                    </p:anim>
                                    <p:anim calcmode="lin" valueType="num">
                                      <p:cBhvr>
                                        <p:cTn id="12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23"/>
                                        </p:tgtEl>
                                        <p:attrNameLst>
                                          <p:attrName>style.visibility</p:attrName>
                                        </p:attrNameLst>
                                      </p:cBhvr>
                                      <p:to>
                                        <p:strVal val="visible"/>
                                      </p:to>
                                    </p:set>
                                    <p:animEffect transition="in" filter="fade">
                                      <p:cBhvr>
                                        <p:cTn id="126" dur="1000"/>
                                        <p:tgtEl>
                                          <p:spTgt spid="23"/>
                                        </p:tgtEl>
                                      </p:cBhvr>
                                    </p:animEffect>
                                    <p:anim calcmode="lin" valueType="num">
                                      <p:cBhvr>
                                        <p:cTn id="127" dur="1000" fill="hold"/>
                                        <p:tgtEl>
                                          <p:spTgt spid="23"/>
                                        </p:tgtEl>
                                        <p:attrNameLst>
                                          <p:attrName>ppt_x</p:attrName>
                                        </p:attrNameLst>
                                      </p:cBhvr>
                                      <p:tavLst>
                                        <p:tav tm="0">
                                          <p:val>
                                            <p:strVal val="#ppt_x"/>
                                          </p:val>
                                        </p:tav>
                                        <p:tav tm="100000">
                                          <p:val>
                                            <p:strVal val="#ppt_x"/>
                                          </p:val>
                                        </p:tav>
                                      </p:tavLst>
                                    </p:anim>
                                    <p:anim calcmode="lin" valueType="num">
                                      <p:cBhvr>
                                        <p:cTn id="12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animEffect transition="in" filter="fade">
                                      <p:cBhvr>
                                        <p:cTn id="133" dur="1000"/>
                                        <p:tgtEl>
                                          <p:spTgt spid="24"/>
                                        </p:tgtEl>
                                      </p:cBhvr>
                                    </p:animEffect>
                                    <p:anim calcmode="lin" valueType="num">
                                      <p:cBhvr>
                                        <p:cTn id="134" dur="1000" fill="hold"/>
                                        <p:tgtEl>
                                          <p:spTgt spid="24"/>
                                        </p:tgtEl>
                                        <p:attrNameLst>
                                          <p:attrName>ppt_x</p:attrName>
                                        </p:attrNameLst>
                                      </p:cBhvr>
                                      <p:tavLst>
                                        <p:tav tm="0">
                                          <p:val>
                                            <p:strVal val="#ppt_x"/>
                                          </p:val>
                                        </p:tav>
                                        <p:tav tm="100000">
                                          <p:val>
                                            <p:strVal val="#ppt_x"/>
                                          </p:val>
                                        </p:tav>
                                      </p:tavLst>
                                    </p:anim>
                                    <p:anim calcmode="lin" valueType="num">
                                      <p:cBhvr>
                                        <p:cTn id="13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25"/>
                                        </p:tgtEl>
                                        <p:attrNameLst>
                                          <p:attrName>style.visibility</p:attrName>
                                        </p:attrNameLst>
                                      </p:cBhvr>
                                      <p:to>
                                        <p:strVal val="visible"/>
                                      </p:to>
                                    </p:set>
                                    <p:animEffect transition="in" filter="fade">
                                      <p:cBhvr>
                                        <p:cTn id="140" dur="1000"/>
                                        <p:tgtEl>
                                          <p:spTgt spid="25"/>
                                        </p:tgtEl>
                                      </p:cBhvr>
                                    </p:animEffect>
                                    <p:anim calcmode="lin" valueType="num">
                                      <p:cBhvr>
                                        <p:cTn id="141" dur="1000" fill="hold"/>
                                        <p:tgtEl>
                                          <p:spTgt spid="25"/>
                                        </p:tgtEl>
                                        <p:attrNameLst>
                                          <p:attrName>ppt_x</p:attrName>
                                        </p:attrNameLst>
                                      </p:cBhvr>
                                      <p:tavLst>
                                        <p:tav tm="0">
                                          <p:val>
                                            <p:strVal val="#ppt_x"/>
                                          </p:val>
                                        </p:tav>
                                        <p:tav tm="100000">
                                          <p:val>
                                            <p:strVal val="#ppt_x"/>
                                          </p:val>
                                        </p:tav>
                                      </p:tavLst>
                                    </p:anim>
                                    <p:anim calcmode="lin" valueType="num">
                                      <p:cBhvr>
                                        <p:cTn id="14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26"/>
                                        </p:tgtEl>
                                        <p:attrNameLst>
                                          <p:attrName>style.visibility</p:attrName>
                                        </p:attrNameLst>
                                      </p:cBhvr>
                                      <p:to>
                                        <p:strVal val="visible"/>
                                      </p:to>
                                    </p:set>
                                    <p:animEffect transition="in" filter="fade">
                                      <p:cBhvr>
                                        <p:cTn id="147" dur="1000"/>
                                        <p:tgtEl>
                                          <p:spTgt spid="26"/>
                                        </p:tgtEl>
                                      </p:cBhvr>
                                    </p:animEffect>
                                    <p:anim calcmode="lin" valueType="num">
                                      <p:cBhvr>
                                        <p:cTn id="148" dur="1000" fill="hold"/>
                                        <p:tgtEl>
                                          <p:spTgt spid="26"/>
                                        </p:tgtEl>
                                        <p:attrNameLst>
                                          <p:attrName>ppt_x</p:attrName>
                                        </p:attrNameLst>
                                      </p:cBhvr>
                                      <p:tavLst>
                                        <p:tav tm="0">
                                          <p:val>
                                            <p:strVal val="#ppt_x"/>
                                          </p:val>
                                        </p:tav>
                                        <p:tav tm="100000">
                                          <p:val>
                                            <p:strVal val="#ppt_x"/>
                                          </p:val>
                                        </p:tav>
                                      </p:tavLst>
                                    </p:anim>
                                    <p:anim calcmode="lin" valueType="num">
                                      <p:cBhvr>
                                        <p:cTn id="14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27"/>
                                        </p:tgtEl>
                                        <p:attrNameLst>
                                          <p:attrName>style.visibility</p:attrName>
                                        </p:attrNameLst>
                                      </p:cBhvr>
                                      <p:to>
                                        <p:strVal val="visible"/>
                                      </p:to>
                                    </p:set>
                                    <p:animEffect transition="in" filter="fade">
                                      <p:cBhvr>
                                        <p:cTn id="154" dur="1000"/>
                                        <p:tgtEl>
                                          <p:spTgt spid="27"/>
                                        </p:tgtEl>
                                      </p:cBhvr>
                                    </p:animEffect>
                                    <p:anim calcmode="lin" valueType="num">
                                      <p:cBhvr>
                                        <p:cTn id="155" dur="1000" fill="hold"/>
                                        <p:tgtEl>
                                          <p:spTgt spid="27"/>
                                        </p:tgtEl>
                                        <p:attrNameLst>
                                          <p:attrName>ppt_x</p:attrName>
                                        </p:attrNameLst>
                                      </p:cBhvr>
                                      <p:tavLst>
                                        <p:tav tm="0">
                                          <p:val>
                                            <p:strVal val="#ppt_x"/>
                                          </p:val>
                                        </p:tav>
                                        <p:tav tm="100000">
                                          <p:val>
                                            <p:strVal val="#ppt_x"/>
                                          </p:val>
                                        </p:tav>
                                      </p:tavLst>
                                    </p:anim>
                                    <p:anim calcmode="lin" valueType="num">
                                      <p:cBhvr>
                                        <p:cTn id="15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28"/>
                                        </p:tgtEl>
                                        <p:attrNameLst>
                                          <p:attrName>style.visibility</p:attrName>
                                        </p:attrNameLst>
                                      </p:cBhvr>
                                      <p:to>
                                        <p:strVal val="visible"/>
                                      </p:to>
                                    </p:set>
                                    <p:animEffect transition="in" filter="fade">
                                      <p:cBhvr>
                                        <p:cTn id="161" dur="1000"/>
                                        <p:tgtEl>
                                          <p:spTgt spid="28"/>
                                        </p:tgtEl>
                                      </p:cBhvr>
                                    </p:animEffect>
                                    <p:anim calcmode="lin" valueType="num">
                                      <p:cBhvr>
                                        <p:cTn id="162" dur="1000" fill="hold"/>
                                        <p:tgtEl>
                                          <p:spTgt spid="28"/>
                                        </p:tgtEl>
                                        <p:attrNameLst>
                                          <p:attrName>ppt_x</p:attrName>
                                        </p:attrNameLst>
                                      </p:cBhvr>
                                      <p:tavLst>
                                        <p:tav tm="0">
                                          <p:val>
                                            <p:strVal val="#ppt_x"/>
                                          </p:val>
                                        </p:tav>
                                        <p:tav tm="100000">
                                          <p:val>
                                            <p:strVal val="#ppt_x"/>
                                          </p:val>
                                        </p:tav>
                                      </p:tavLst>
                                    </p:anim>
                                    <p:anim calcmode="lin" valueType="num">
                                      <p:cBhvr>
                                        <p:cTn id="16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29"/>
                                        </p:tgtEl>
                                        <p:attrNameLst>
                                          <p:attrName>style.visibility</p:attrName>
                                        </p:attrNameLst>
                                      </p:cBhvr>
                                      <p:to>
                                        <p:strVal val="visible"/>
                                      </p:to>
                                    </p:set>
                                    <p:animEffect transition="in" filter="fade">
                                      <p:cBhvr>
                                        <p:cTn id="168" dur="1000"/>
                                        <p:tgtEl>
                                          <p:spTgt spid="29"/>
                                        </p:tgtEl>
                                      </p:cBhvr>
                                    </p:animEffect>
                                    <p:anim calcmode="lin" valueType="num">
                                      <p:cBhvr>
                                        <p:cTn id="169" dur="1000" fill="hold"/>
                                        <p:tgtEl>
                                          <p:spTgt spid="29"/>
                                        </p:tgtEl>
                                        <p:attrNameLst>
                                          <p:attrName>ppt_x</p:attrName>
                                        </p:attrNameLst>
                                      </p:cBhvr>
                                      <p:tavLst>
                                        <p:tav tm="0">
                                          <p:val>
                                            <p:strVal val="#ppt_x"/>
                                          </p:val>
                                        </p:tav>
                                        <p:tav tm="100000">
                                          <p:val>
                                            <p:strVal val="#ppt_x"/>
                                          </p:val>
                                        </p:tav>
                                      </p:tavLst>
                                    </p:anim>
                                    <p:anim calcmode="lin" valueType="num">
                                      <p:cBhvr>
                                        <p:cTn id="17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30"/>
                                        </p:tgtEl>
                                        <p:attrNameLst>
                                          <p:attrName>style.visibility</p:attrName>
                                        </p:attrNameLst>
                                      </p:cBhvr>
                                      <p:to>
                                        <p:strVal val="visible"/>
                                      </p:to>
                                    </p:set>
                                    <p:animEffect transition="in" filter="fade">
                                      <p:cBhvr>
                                        <p:cTn id="175" dur="1000"/>
                                        <p:tgtEl>
                                          <p:spTgt spid="30"/>
                                        </p:tgtEl>
                                      </p:cBhvr>
                                    </p:animEffect>
                                    <p:anim calcmode="lin" valueType="num">
                                      <p:cBhvr>
                                        <p:cTn id="176" dur="1000" fill="hold"/>
                                        <p:tgtEl>
                                          <p:spTgt spid="30"/>
                                        </p:tgtEl>
                                        <p:attrNameLst>
                                          <p:attrName>ppt_x</p:attrName>
                                        </p:attrNameLst>
                                      </p:cBhvr>
                                      <p:tavLst>
                                        <p:tav tm="0">
                                          <p:val>
                                            <p:strVal val="#ppt_x"/>
                                          </p:val>
                                        </p:tav>
                                        <p:tav tm="100000">
                                          <p:val>
                                            <p:strVal val="#ppt_x"/>
                                          </p:val>
                                        </p:tav>
                                      </p:tavLst>
                                    </p:anim>
                                    <p:anim calcmode="lin" valueType="num">
                                      <p:cBhvr>
                                        <p:cTn id="17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2" grpId="0"/>
      <p:bldP spid="23" grpId="0"/>
      <p:bldP spid="24" grpId="0"/>
      <p:bldP spid="25" grpId="0"/>
      <p:bldP spid="26" grpId="0"/>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ela 19"/>
          <p:cNvGraphicFramePr>
            <a:graphicFrameLocks noGrp="1"/>
          </p:cNvGraphicFramePr>
          <p:nvPr>
            <p:extLst>
              <p:ext uri="{D42A27DB-BD31-4B8C-83A1-F6EECF244321}">
                <p14:modId xmlns:p14="http://schemas.microsoft.com/office/powerpoint/2010/main" val="22200221"/>
              </p:ext>
            </p:extLst>
          </p:nvPr>
        </p:nvGraphicFramePr>
        <p:xfrm>
          <a:off x="214283" y="1603649"/>
          <a:ext cx="8750205" cy="3701008"/>
        </p:xfrm>
        <a:graphic>
          <a:graphicData uri="http://schemas.openxmlformats.org/drawingml/2006/table">
            <a:tbl>
              <a:tblPr/>
              <a:tblGrid>
                <a:gridCol w="1765429"/>
                <a:gridCol w="734900"/>
                <a:gridCol w="1867972"/>
                <a:gridCol w="1797854"/>
                <a:gridCol w="1240033"/>
                <a:gridCol w="1344017"/>
              </a:tblGrid>
              <a:tr h="864096">
                <a:tc>
                  <a:txBody>
                    <a:bodyPr/>
                    <a:lstStyle/>
                    <a:p>
                      <a:pPr algn="just">
                        <a:lnSpc>
                          <a:spcPct val="115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err="1">
                          <a:latin typeface="Book Antiqua"/>
                          <a:ea typeface="Calibri"/>
                          <a:cs typeface="Calibri"/>
                        </a:rPr>
                        <a:t>decl</a:t>
                      </a:r>
                      <a:r>
                        <a:rPr lang="pt-BR" sz="2000" dirty="0">
                          <a:latin typeface="Book Antiqua"/>
                          <a:ea typeface="Calibri"/>
                          <a:cs typeface="Calibri"/>
                        </a:rPr>
                        <a:t>.</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gênero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número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caso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2000" dirty="0">
                          <a:latin typeface="Book Antiqua"/>
                          <a:ea typeface="Calibri"/>
                          <a:cs typeface="Calibri"/>
                        </a:rPr>
                        <a:t>função sintática</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marL="82550" indent="0" algn="l">
                        <a:lnSpc>
                          <a:spcPct val="150000"/>
                        </a:lnSpc>
                        <a:spcAft>
                          <a:spcPts val="0"/>
                        </a:spcAft>
                      </a:pPr>
                      <a:r>
                        <a:rPr lang="pt-BR" sz="1900" dirty="0" smtClean="0">
                          <a:latin typeface="Book Antiqua"/>
                          <a:ea typeface="Calibri"/>
                          <a:cs typeface="Calibri"/>
                        </a:rPr>
                        <a:t>a) </a:t>
                      </a:r>
                      <a:r>
                        <a:rPr lang="pt-BR" sz="1900" dirty="0" err="1" smtClean="0">
                          <a:latin typeface="Book Antiqua"/>
                          <a:ea typeface="Calibri"/>
                          <a:cs typeface="Calibri"/>
                        </a:rPr>
                        <a:t>proprium</a:t>
                      </a:r>
                      <a:endParaRPr lang="pt-BR" sz="19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056">
                <a:tc>
                  <a:txBody>
                    <a:bodyPr/>
                    <a:lstStyle/>
                    <a:p>
                      <a:pPr marL="82550" indent="0" algn="l">
                        <a:lnSpc>
                          <a:spcPct val="150000"/>
                        </a:lnSpc>
                        <a:spcAft>
                          <a:spcPts val="0"/>
                        </a:spcAft>
                      </a:pPr>
                      <a:r>
                        <a:rPr lang="pt-BR" sz="1900" dirty="0" smtClean="0">
                          <a:latin typeface="Book Antiqua"/>
                          <a:ea typeface="Calibri"/>
                          <a:cs typeface="Calibri"/>
                        </a:rPr>
                        <a:t>b) </a:t>
                      </a:r>
                      <a:r>
                        <a:rPr lang="pt-BR" sz="1900" dirty="0" err="1" smtClean="0">
                          <a:latin typeface="Book Antiqua"/>
                          <a:ea typeface="Calibri"/>
                          <a:cs typeface="Calibri"/>
                        </a:rPr>
                        <a:t>flumen</a:t>
                      </a:r>
                      <a:endParaRPr lang="pt-BR" sz="19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marL="82550" indent="0" algn="l">
                        <a:lnSpc>
                          <a:spcPct val="150000"/>
                        </a:lnSpc>
                        <a:spcAft>
                          <a:spcPts val="0"/>
                        </a:spcAft>
                      </a:pPr>
                      <a:r>
                        <a:rPr lang="pt-BR" sz="1900" dirty="0" smtClean="0">
                          <a:latin typeface="Book Antiqua"/>
                          <a:ea typeface="Calibri"/>
                          <a:cs typeface="Calibri"/>
                        </a:rPr>
                        <a:t>c) </a:t>
                      </a:r>
                      <a:r>
                        <a:rPr lang="pt-BR" sz="1900" dirty="0" err="1" smtClean="0">
                          <a:latin typeface="Book Antiqua"/>
                          <a:ea typeface="Calibri"/>
                          <a:cs typeface="Calibri"/>
                        </a:rPr>
                        <a:t>simulacrum</a:t>
                      </a:r>
                      <a:endParaRPr lang="pt-BR" sz="19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marL="82550" indent="0" algn="l">
                        <a:lnSpc>
                          <a:spcPct val="150000"/>
                        </a:lnSpc>
                        <a:spcAft>
                          <a:spcPts val="0"/>
                        </a:spcAft>
                      </a:pPr>
                      <a:r>
                        <a:rPr lang="pt-BR" sz="1900" dirty="0" smtClean="0">
                          <a:latin typeface="Book Antiqua" panose="02040602050305030304" pitchFamily="18" charset="0"/>
                          <a:ea typeface="Calibri"/>
                          <a:cs typeface="Calibri"/>
                        </a:rPr>
                        <a:t>d) </a:t>
                      </a:r>
                      <a:r>
                        <a:rPr lang="pt-BR" sz="1900" dirty="0" err="1" smtClean="0">
                          <a:latin typeface="Book Antiqua" panose="02040602050305030304" pitchFamily="18" charset="0"/>
                          <a:ea typeface="Calibri"/>
                          <a:cs typeface="Calibri"/>
                        </a:rPr>
                        <a:t>auiditas</a:t>
                      </a:r>
                      <a:endParaRPr lang="pt-BR" sz="19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marL="82550" indent="0" algn="l">
                        <a:lnSpc>
                          <a:spcPct val="150000"/>
                        </a:lnSpc>
                        <a:spcAft>
                          <a:spcPts val="0"/>
                        </a:spcAft>
                      </a:pPr>
                      <a:r>
                        <a:rPr lang="pt-BR" sz="1900" dirty="0" smtClean="0">
                          <a:latin typeface="Book Antiqua" panose="02040602050305030304" pitchFamily="18" charset="0"/>
                          <a:ea typeface="Calibri"/>
                          <a:cs typeface="Calibri"/>
                        </a:rPr>
                        <a:t>e) ore</a:t>
                      </a:r>
                      <a:endParaRPr lang="pt-BR" sz="19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marL="82550" indent="0" algn="l">
                        <a:lnSpc>
                          <a:spcPct val="150000"/>
                        </a:lnSpc>
                        <a:spcAft>
                          <a:spcPts val="0"/>
                        </a:spcAft>
                      </a:pPr>
                      <a:r>
                        <a:rPr lang="pt-BR" sz="1900" dirty="0" smtClean="0">
                          <a:latin typeface="Book Antiqua" panose="02040602050305030304" pitchFamily="18" charset="0"/>
                          <a:ea typeface="Calibri"/>
                          <a:cs typeface="Calibri"/>
                        </a:rPr>
                        <a:t>f) </a:t>
                      </a:r>
                      <a:r>
                        <a:rPr lang="pt-BR" sz="1900" dirty="0" err="1" smtClean="0">
                          <a:latin typeface="Book Antiqua" panose="02040602050305030304" pitchFamily="18" charset="0"/>
                          <a:ea typeface="Calibri"/>
                          <a:cs typeface="Calibri"/>
                        </a:rPr>
                        <a:t>cibum</a:t>
                      </a:r>
                      <a:endParaRPr lang="pt-BR" sz="19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pt-BR" sz="2000" dirty="0">
                        <a:latin typeface="Book Antiqua"/>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ço Reservado para Conteúdo 2"/>
          <p:cNvSpPr>
            <a:spLocks noGrp="1"/>
          </p:cNvSpPr>
          <p:nvPr>
            <p:ph idx="1"/>
          </p:nvPr>
        </p:nvSpPr>
        <p:spPr>
          <a:xfrm>
            <a:off x="0" y="332656"/>
            <a:ext cx="9144000" cy="1152128"/>
          </a:xfrm>
          <a:solidFill>
            <a:schemeClr val="bg1">
              <a:lumMod val="85000"/>
            </a:schemeClr>
          </a:solidFill>
        </p:spPr>
        <p:txBody>
          <a:bodyPr>
            <a:normAutofit/>
          </a:bodyPr>
          <a:lstStyle/>
          <a:p>
            <a:pPr marL="1163638" indent="-628650">
              <a:buNone/>
            </a:pPr>
            <a:r>
              <a:rPr lang="pt-BR" sz="3000" dirty="0" smtClean="0">
                <a:latin typeface="Book Antiqua" panose="02040602050305030304" pitchFamily="18" charset="0"/>
              </a:rPr>
              <a:t>2	Analise morfossintaticamente as seguintes palavras do texto: </a:t>
            </a:r>
          </a:p>
        </p:txBody>
      </p:sp>
      <p:sp>
        <p:nvSpPr>
          <p:cNvPr id="15" name="CaixaDeTexto 14"/>
          <p:cNvSpPr txBox="1"/>
          <p:nvPr/>
        </p:nvSpPr>
        <p:spPr>
          <a:xfrm>
            <a:off x="2027212" y="2564904"/>
            <a:ext cx="648072" cy="369332"/>
          </a:xfrm>
          <a:prstGeom prst="rect">
            <a:avLst/>
          </a:prstGeom>
          <a:noFill/>
        </p:spPr>
        <p:txBody>
          <a:bodyPr wrap="square" rtlCol="0">
            <a:spAutoFit/>
          </a:bodyPr>
          <a:lstStyle/>
          <a:p>
            <a:pPr algn="ctr"/>
            <a:r>
              <a:rPr lang="pt-BR" b="1" dirty="0" smtClean="0">
                <a:solidFill>
                  <a:srgbClr val="FF0000"/>
                </a:solidFill>
              </a:rPr>
              <a:t>2ª</a:t>
            </a:r>
            <a:endParaRPr lang="pt-BR" b="1" dirty="0">
              <a:solidFill>
                <a:srgbClr val="FF0000"/>
              </a:solidFill>
            </a:endParaRPr>
          </a:p>
        </p:txBody>
      </p:sp>
      <p:sp>
        <p:nvSpPr>
          <p:cNvPr id="16" name="CaixaDeTexto 15"/>
          <p:cNvSpPr txBox="1"/>
          <p:nvPr/>
        </p:nvSpPr>
        <p:spPr>
          <a:xfrm>
            <a:off x="2843808" y="2574196"/>
            <a:ext cx="1656184" cy="369332"/>
          </a:xfrm>
          <a:prstGeom prst="rect">
            <a:avLst/>
          </a:prstGeom>
          <a:noFill/>
        </p:spPr>
        <p:txBody>
          <a:bodyPr wrap="square" rtlCol="0">
            <a:spAutoFit/>
          </a:bodyPr>
          <a:lstStyle/>
          <a:p>
            <a:pPr algn="ctr"/>
            <a:r>
              <a:rPr lang="pt-BR" b="1" dirty="0" smtClean="0">
                <a:solidFill>
                  <a:srgbClr val="FF0000"/>
                </a:solidFill>
              </a:rPr>
              <a:t>neutro</a:t>
            </a:r>
            <a:endParaRPr lang="pt-BR" b="1" dirty="0">
              <a:solidFill>
                <a:srgbClr val="FF0000"/>
              </a:solidFill>
            </a:endParaRPr>
          </a:p>
        </p:txBody>
      </p:sp>
      <p:sp>
        <p:nvSpPr>
          <p:cNvPr id="21" name="CaixaDeTexto 20"/>
          <p:cNvSpPr txBox="1"/>
          <p:nvPr/>
        </p:nvSpPr>
        <p:spPr>
          <a:xfrm>
            <a:off x="4716016" y="2574196"/>
            <a:ext cx="1656184" cy="369332"/>
          </a:xfrm>
          <a:prstGeom prst="rect">
            <a:avLst/>
          </a:prstGeom>
          <a:noFill/>
        </p:spPr>
        <p:txBody>
          <a:bodyPr wrap="square" rtlCol="0">
            <a:spAutoFit/>
          </a:bodyPr>
          <a:lstStyle/>
          <a:p>
            <a:pPr algn="ctr"/>
            <a:r>
              <a:rPr lang="pt-BR" b="1" dirty="0" smtClean="0">
                <a:solidFill>
                  <a:srgbClr val="FF0000"/>
                </a:solidFill>
              </a:rPr>
              <a:t>singular</a:t>
            </a:r>
            <a:endParaRPr lang="pt-BR" b="1" dirty="0">
              <a:solidFill>
                <a:srgbClr val="FF0000"/>
              </a:solidFill>
            </a:endParaRPr>
          </a:p>
        </p:txBody>
      </p:sp>
      <p:sp>
        <p:nvSpPr>
          <p:cNvPr id="22" name="CaixaDeTexto 21"/>
          <p:cNvSpPr txBox="1"/>
          <p:nvPr/>
        </p:nvSpPr>
        <p:spPr>
          <a:xfrm>
            <a:off x="6444208" y="2574196"/>
            <a:ext cx="1224136" cy="369332"/>
          </a:xfrm>
          <a:prstGeom prst="rect">
            <a:avLst/>
          </a:prstGeom>
          <a:noFill/>
        </p:spPr>
        <p:txBody>
          <a:bodyPr wrap="square" rtlCol="0">
            <a:spAutoFit/>
          </a:bodyPr>
          <a:lstStyle/>
          <a:p>
            <a:pPr algn="ctr"/>
            <a:r>
              <a:rPr lang="pt-BR" b="1" dirty="0" smtClean="0">
                <a:solidFill>
                  <a:srgbClr val="FF0000"/>
                </a:solidFill>
              </a:rPr>
              <a:t>acusativo</a:t>
            </a:r>
            <a:endParaRPr lang="pt-BR" b="1" dirty="0">
              <a:solidFill>
                <a:srgbClr val="FF0000"/>
              </a:solidFill>
            </a:endParaRPr>
          </a:p>
        </p:txBody>
      </p:sp>
      <p:sp>
        <p:nvSpPr>
          <p:cNvPr id="23" name="CaixaDeTexto 22"/>
          <p:cNvSpPr txBox="1"/>
          <p:nvPr/>
        </p:nvSpPr>
        <p:spPr>
          <a:xfrm>
            <a:off x="7668344" y="2564904"/>
            <a:ext cx="1273842" cy="369332"/>
          </a:xfrm>
          <a:prstGeom prst="rect">
            <a:avLst/>
          </a:prstGeom>
          <a:noFill/>
        </p:spPr>
        <p:txBody>
          <a:bodyPr wrap="square" rtlCol="0">
            <a:spAutoFit/>
          </a:bodyPr>
          <a:lstStyle/>
          <a:p>
            <a:pPr algn="ctr"/>
            <a:r>
              <a:rPr lang="pt-BR" b="1" dirty="0" err="1" smtClean="0">
                <a:solidFill>
                  <a:srgbClr val="FF0000"/>
                </a:solidFill>
              </a:rPr>
              <a:t>obj</a:t>
            </a:r>
            <a:r>
              <a:rPr lang="pt-BR" b="1" dirty="0" smtClean="0">
                <a:solidFill>
                  <a:srgbClr val="FF0000"/>
                </a:solidFill>
              </a:rPr>
              <a:t>. dir.</a:t>
            </a:r>
            <a:endParaRPr lang="pt-BR" b="1" dirty="0">
              <a:solidFill>
                <a:srgbClr val="FF0000"/>
              </a:solidFill>
            </a:endParaRPr>
          </a:p>
        </p:txBody>
      </p:sp>
      <p:sp>
        <p:nvSpPr>
          <p:cNvPr id="19" name="CaixaDeTexto 18"/>
          <p:cNvSpPr txBox="1"/>
          <p:nvPr/>
        </p:nvSpPr>
        <p:spPr>
          <a:xfrm>
            <a:off x="2027212" y="3050376"/>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29" name="CaixaDeTexto 28"/>
          <p:cNvSpPr txBox="1"/>
          <p:nvPr/>
        </p:nvSpPr>
        <p:spPr>
          <a:xfrm>
            <a:off x="2843808" y="3059668"/>
            <a:ext cx="1656184" cy="369332"/>
          </a:xfrm>
          <a:prstGeom prst="rect">
            <a:avLst/>
          </a:prstGeom>
          <a:noFill/>
        </p:spPr>
        <p:txBody>
          <a:bodyPr wrap="square" rtlCol="0">
            <a:spAutoFit/>
          </a:bodyPr>
          <a:lstStyle/>
          <a:p>
            <a:pPr algn="ctr"/>
            <a:r>
              <a:rPr lang="pt-BR" b="1" dirty="0" smtClean="0">
                <a:solidFill>
                  <a:srgbClr val="FF0000"/>
                </a:solidFill>
              </a:rPr>
              <a:t>neutro</a:t>
            </a:r>
            <a:endParaRPr lang="pt-BR" b="1" dirty="0">
              <a:solidFill>
                <a:srgbClr val="FF0000"/>
              </a:solidFill>
            </a:endParaRPr>
          </a:p>
        </p:txBody>
      </p:sp>
      <p:sp>
        <p:nvSpPr>
          <p:cNvPr id="30" name="CaixaDeTexto 29"/>
          <p:cNvSpPr txBox="1"/>
          <p:nvPr/>
        </p:nvSpPr>
        <p:spPr>
          <a:xfrm>
            <a:off x="4716016" y="3059668"/>
            <a:ext cx="1656184" cy="369332"/>
          </a:xfrm>
          <a:prstGeom prst="rect">
            <a:avLst/>
          </a:prstGeom>
          <a:noFill/>
        </p:spPr>
        <p:txBody>
          <a:bodyPr wrap="square" rtlCol="0">
            <a:spAutoFit/>
          </a:bodyPr>
          <a:lstStyle/>
          <a:p>
            <a:pPr algn="ctr"/>
            <a:r>
              <a:rPr lang="pt-BR" b="1" dirty="0" smtClean="0">
                <a:solidFill>
                  <a:srgbClr val="FF0000"/>
                </a:solidFill>
              </a:rPr>
              <a:t>singular</a:t>
            </a:r>
            <a:endParaRPr lang="pt-BR" b="1" dirty="0">
              <a:solidFill>
                <a:srgbClr val="FF0000"/>
              </a:solidFill>
            </a:endParaRPr>
          </a:p>
        </p:txBody>
      </p:sp>
      <p:sp>
        <p:nvSpPr>
          <p:cNvPr id="31" name="CaixaDeTexto 30"/>
          <p:cNvSpPr txBox="1"/>
          <p:nvPr/>
        </p:nvSpPr>
        <p:spPr>
          <a:xfrm>
            <a:off x="6444208" y="3059668"/>
            <a:ext cx="1224136" cy="369332"/>
          </a:xfrm>
          <a:prstGeom prst="rect">
            <a:avLst/>
          </a:prstGeom>
          <a:noFill/>
        </p:spPr>
        <p:txBody>
          <a:bodyPr wrap="square" rtlCol="0">
            <a:spAutoFit/>
          </a:bodyPr>
          <a:lstStyle/>
          <a:p>
            <a:pPr algn="ctr"/>
            <a:r>
              <a:rPr lang="pt-BR" b="1" dirty="0" smtClean="0">
                <a:solidFill>
                  <a:srgbClr val="FF0000"/>
                </a:solidFill>
              </a:rPr>
              <a:t>acusativo</a:t>
            </a:r>
            <a:endParaRPr lang="pt-BR" b="1" dirty="0">
              <a:solidFill>
                <a:srgbClr val="FF0000"/>
              </a:solidFill>
            </a:endParaRPr>
          </a:p>
        </p:txBody>
      </p:sp>
      <p:sp>
        <p:nvSpPr>
          <p:cNvPr id="32" name="CaixaDeTexto 31"/>
          <p:cNvSpPr txBox="1"/>
          <p:nvPr/>
        </p:nvSpPr>
        <p:spPr>
          <a:xfrm>
            <a:off x="7668344" y="3050376"/>
            <a:ext cx="1273842" cy="369332"/>
          </a:xfrm>
          <a:prstGeom prst="rect">
            <a:avLst/>
          </a:prstGeom>
          <a:noFill/>
        </p:spPr>
        <p:txBody>
          <a:bodyPr wrap="square" rtlCol="0">
            <a:spAutoFit/>
          </a:bodyPr>
          <a:lstStyle/>
          <a:p>
            <a:pPr algn="ctr"/>
            <a:r>
              <a:rPr lang="pt-BR" b="1" dirty="0" smtClean="0">
                <a:solidFill>
                  <a:srgbClr val="FF0000"/>
                </a:solidFill>
              </a:rPr>
              <a:t>adj. adv.</a:t>
            </a:r>
            <a:endParaRPr lang="pt-BR" b="1" dirty="0">
              <a:solidFill>
                <a:srgbClr val="FF0000"/>
              </a:solidFill>
            </a:endParaRPr>
          </a:p>
        </p:txBody>
      </p:sp>
      <p:sp>
        <p:nvSpPr>
          <p:cNvPr id="33" name="CaixaDeTexto 32"/>
          <p:cNvSpPr txBox="1"/>
          <p:nvPr/>
        </p:nvSpPr>
        <p:spPr>
          <a:xfrm>
            <a:off x="2027212" y="3518049"/>
            <a:ext cx="648072" cy="369332"/>
          </a:xfrm>
          <a:prstGeom prst="rect">
            <a:avLst/>
          </a:prstGeom>
          <a:noFill/>
        </p:spPr>
        <p:txBody>
          <a:bodyPr wrap="square" rtlCol="0">
            <a:spAutoFit/>
          </a:bodyPr>
          <a:lstStyle/>
          <a:p>
            <a:pPr algn="ctr"/>
            <a:r>
              <a:rPr lang="pt-BR" b="1" dirty="0" smtClean="0">
                <a:solidFill>
                  <a:srgbClr val="FF0000"/>
                </a:solidFill>
              </a:rPr>
              <a:t>2ª</a:t>
            </a:r>
            <a:endParaRPr lang="pt-BR" b="1" dirty="0">
              <a:solidFill>
                <a:srgbClr val="FF0000"/>
              </a:solidFill>
            </a:endParaRPr>
          </a:p>
        </p:txBody>
      </p:sp>
      <p:sp>
        <p:nvSpPr>
          <p:cNvPr id="39" name="CaixaDeTexto 38"/>
          <p:cNvSpPr txBox="1"/>
          <p:nvPr/>
        </p:nvSpPr>
        <p:spPr>
          <a:xfrm>
            <a:off x="2843808" y="3527341"/>
            <a:ext cx="1656184" cy="369332"/>
          </a:xfrm>
          <a:prstGeom prst="rect">
            <a:avLst/>
          </a:prstGeom>
          <a:noFill/>
        </p:spPr>
        <p:txBody>
          <a:bodyPr wrap="square" rtlCol="0">
            <a:spAutoFit/>
          </a:bodyPr>
          <a:lstStyle/>
          <a:p>
            <a:pPr algn="ctr"/>
            <a:r>
              <a:rPr lang="pt-BR" b="1" dirty="0" smtClean="0">
                <a:solidFill>
                  <a:srgbClr val="FF0000"/>
                </a:solidFill>
              </a:rPr>
              <a:t>neutro</a:t>
            </a:r>
            <a:endParaRPr lang="pt-BR" b="1" dirty="0">
              <a:solidFill>
                <a:srgbClr val="FF0000"/>
              </a:solidFill>
            </a:endParaRPr>
          </a:p>
        </p:txBody>
      </p:sp>
      <p:sp>
        <p:nvSpPr>
          <p:cNvPr id="40" name="CaixaDeTexto 39"/>
          <p:cNvSpPr txBox="1"/>
          <p:nvPr/>
        </p:nvSpPr>
        <p:spPr>
          <a:xfrm>
            <a:off x="4716016" y="3527341"/>
            <a:ext cx="1656184" cy="369332"/>
          </a:xfrm>
          <a:prstGeom prst="rect">
            <a:avLst/>
          </a:prstGeom>
          <a:noFill/>
        </p:spPr>
        <p:txBody>
          <a:bodyPr wrap="square" rtlCol="0">
            <a:spAutoFit/>
          </a:bodyPr>
          <a:lstStyle/>
          <a:p>
            <a:pPr algn="ctr"/>
            <a:r>
              <a:rPr lang="pt-BR" b="1" dirty="0" smtClean="0">
                <a:solidFill>
                  <a:srgbClr val="FF0000"/>
                </a:solidFill>
              </a:rPr>
              <a:t>singular</a:t>
            </a:r>
            <a:endParaRPr lang="pt-BR" b="1" dirty="0">
              <a:solidFill>
                <a:srgbClr val="FF0000"/>
              </a:solidFill>
            </a:endParaRPr>
          </a:p>
        </p:txBody>
      </p:sp>
      <p:sp>
        <p:nvSpPr>
          <p:cNvPr id="41" name="CaixaDeTexto 40"/>
          <p:cNvSpPr txBox="1"/>
          <p:nvPr/>
        </p:nvSpPr>
        <p:spPr>
          <a:xfrm>
            <a:off x="6444208" y="3527341"/>
            <a:ext cx="1224136" cy="369332"/>
          </a:xfrm>
          <a:prstGeom prst="rect">
            <a:avLst/>
          </a:prstGeom>
          <a:noFill/>
        </p:spPr>
        <p:txBody>
          <a:bodyPr wrap="square" rtlCol="0">
            <a:spAutoFit/>
          </a:bodyPr>
          <a:lstStyle/>
          <a:p>
            <a:pPr algn="ctr"/>
            <a:r>
              <a:rPr lang="pt-BR" b="1" dirty="0" smtClean="0">
                <a:solidFill>
                  <a:srgbClr val="FF0000"/>
                </a:solidFill>
              </a:rPr>
              <a:t>acusativo</a:t>
            </a:r>
            <a:endParaRPr lang="pt-BR" b="1" dirty="0">
              <a:solidFill>
                <a:srgbClr val="FF0000"/>
              </a:solidFill>
            </a:endParaRPr>
          </a:p>
        </p:txBody>
      </p:sp>
      <p:sp>
        <p:nvSpPr>
          <p:cNvPr id="42" name="CaixaDeTexto 41"/>
          <p:cNvSpPr txBox="1"/>
          <p:nvPr/>
        </p:nvSpPr>
        <p:spPr>
          <a:xfrm>
            <a:off x="7668344" y="3518049"/>
            <a:ext cx="1273842" cy="369332"/>
          </a:xfrm>
          <a:prstGeom prst="rect">
            <a:avLst/>
          </a:prstGeom>
          <a:noFill/>
        </p:spPr>
        <p:txBody>
          <a:bodyPr wrap="square" rtlCol="0">
            <a:spAutoFit/>
          </a:bodyPr>
          <a:lstStyle/>
          <a:p>
            <a:pPr algn="ctr"/>
            <a:r>
              <a:rPr lang="pt-BR" b="1" dirty="0" err="1" smtClean="0">
                <a:solidFill>
                  <a:srgbClr val="FF0000"/>
                </a:solidFill>
              </a:rPr>
              <a:t>obj</a:t>
            </a:r>
            <a:r>
              <a:rPr lang="pt-BR" b="1" dirty="0" smtClean="0">
                <a:solidFill>
                  <a:srgbClr val="FF0000"/>
                </a:solidFill>
              </a:rPr>
              <a:t>. dir.</a:t>
            </a:r>
            <a:endParaRPr lang="pt-BR" b="1" dirty="0">
              <a:solidFill>
                <a:srgbClr val="FF0000"/>
              </a:solidFill>
            </a:endParaRPr>
          </a:p>
        </p:txBody>
      </p:sp>
      <p:sp>
        <p:nvSpPr>
          <p:cNvPr id="43" name="CaixaDeTexto 42"/>
          <p:cNvSpPr txBox="1"/>
          <p:nvPr/>
        </p:nvSpPr>
        <p:spPr>
          <a:xfrm>
            <a:off x="2027970" y="3969439"/>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44" name="CaixaDeTexto 43"/>
          <p:cNvSpPr txBox="1"/>
          <p:nvPr/>
        </p:nvSpPr>
        <p:spPr>
          <a:xfrm>
            <a:off x="2844566" y="3978731"/>
            <a:ext cx="1656184" cy="369332"/>
          </a:xfrm>
          <a:prstGeom prst="rect">
            <a:avLst/>
          </a:prstGeom>
          <a:noFill/>
        </p:spPr>
        <p:txBody>
          <a:bodyPr wrap="square" rtlCol="0">
            <a:spAutoFit/>
          </a:bodyPr>
          <a:lstStyle/>
          <a:p>
            <a:pPr algn="ctr"/>
            <a:r>
              <a:rPr lang="pt-BR" b="1" dirty="0" smtClean="0">
                <a:solidFill>
                  <a:srgbClr val="FF0000"/>
                </a:solidFill>
              </a:rPr>
              <a:t>feminino</a:t>
            </a:r>
            <a:endParaRPr lang="pt-BR" b="1" dirty="0">
              <a:solidFill>
                <a:srgbClr val="FF0000"/>
              </a:solidFill>
            </a:endParaRPr>
          </a:p>
        </p:txBody>
      </p:sp>
      <p:sp>
        <p:nvSpPr>
          <p:cNvPr id="45" name="CaixaDeTexto 44"/>
          <p:cNvSpPr txBox="1"/>
          <p:nvPr/>
        </p:nvSpPr>
        <p:spPr>
          <a:xfrm>
            <a:off x="4716774" y="3978731"/>
            <a:ext cx="1656184" cy="369332"/>
          </a:xfrm>
          <a:prstGeom prst="rect">
            <a:avLst/>
          </a:prstGeom>
          <a:noFill/>
        </p:spPr>
        <p:txBody>
          <a:bodyPr wrap="square" rtlCol="0">
            <a:spAutoFit/>
          </a:bodyPr>
          <a:lstStyle/>
          <a:p>
            <a:pPr algn="ctr"/>
            <a:r>
              <a:rPr lang="pt-BR" b="1" dirty="0" smtClean="0">
                <a:solidFill>
                  <a:srgbClr val="FF0000"/>
                </a:solidFill>
              </a:rPr>
              <a:t>singular</a:t>
            </a:r>
            <a:endParaRPr lang="pt-BR" b="1" dirty="0">
              <a:solidFill>
                <a:srgbClr val="FF0000"/>
              </a:solidFill>
            </a:endParaRPr>
          </a:p>
        </p:txBody>
      </p:sp>
      <p:sp>
        <p:nvSpPr>
          <p:cNvPr id="46" name="CaixaDeTexto 45"/>
          <p:cNvSpPr txBox="1"/>
          <p:nvPr/>
        </p:nvSpPr>
        <p:spPr>
          <a:xfrm>
            <a:off x="6347692" y="3978731"/>
            <a:ext cx="1296902" cy="369332"/>
          </a:xfrm>
          <a:prstGeom prst="rect">
            <a:avLst/>
          </a:prstGeom>
          <a:noFill/>
        </p:spPr>
        <p:txBody>
          <a:bodyPr wrap="square" rtlCol="0">
            <a:spAutoFit/>
          </a:bodyPr>
          <a:lstStyle/>
          <a:p>
            <a:pPr algn="ctr"/>
            <a:r>
              <a:rPr lang="pt-BR" b="1" dirty="0" smtClean="0">
                <a:solidFill>
                  <a:srgbClr val="FF0000"/>
                </a:solidFill>
              </a:rPr>
              <a:t>nominativo</a:t>
            </a:r>
            <a:endParaRPr lang="pt-BR" b="1" dirty="0">
              <a:solidFill>
                <a:srgbClr val="FF0000"/>
              </a:solidFill>
            </a:endParaRPr>
          </a:p>
        </p:txBody>
      </p:sp>
      <p:sp>
        <p:nvSpPr>
          <p:cNvPr id="47" name="CaixaDeTexto 46"/>
          <p:cNvSpPr txBox="1"/>
          <p:nvPr/>
        </p:nvSpPr>
        <p:spPr>
          <a:xfrm>
            <a:off x="7669102" y="3969439"/>
            <a:ext cx="1273842" cy="369332"/>
          </a:xfrm>
          <a:prstGeom prst="rect">
            <a:avLst/>
          </a:prstGeom>
          <a:noFill/>
        </p:spPr>
        <p:txBody>
          <a:bodyPr wrap="square" rtlCol="0">
            <a:spAutoFit/>
          </a:bodyPr>
          <a:lstStyle/>
          <a:p>
            <a:pPr algn="ctr"/>
            <a:r>
              <a:rPr lang="pt-BR" b="1" dirty="0" smtClean="0">
                <a:solidFill>
                  <a:srgbClr val="FF0000"/>
                </a:solidFill>
              </a:rPr>
              <a:t>sujeito</a:t>
            </a:r>
            <a:endParaRPr lang="pt-BR" b="1" dirty="0">
              <a:solidFill>
                <a:srgbClr val="FF0000"/>
              </a:solidFill>
            </a:endParaRPr>
          </a:p>
        </p:txBody>
      </p:sp>
      <p:sp>
        <p:nvSpPr>
          <p:cNvPr id="48" name="CaixaDeTexto 47"/>
          <p:cNvSpPr txBox="1"/>
          <p:nvPr/>
        </p:nvSpPr>
        <p:spPr>
          <a:xfrm>
            <a:off x="2027970" y="4454911"/>
            <a:ext cx="648072" cy="369332"/>
          </a:xfrm>
          <a:prstGeom prst="rect">
            <a:avLst/>
          </a:prstGeom>
          <a:noFill/>
        </p:spPr>
        <p:txBody>
          <a:bodyPr wrap="square" rtlCol="0">
            <a:spAutoFit/>
          </a:bodyPr>
          <a:lstStyle/>
          <a:p>
            <a:pPr algn="ctr"/>
            <a:r>
              <a:rPr lang="pt-BR" b="1" dirty="0" smtClean="0">
                <a:solidFill>
                  <a:srgbClr val="FF0000"/>
                </a:solidFill>
              </a:rPr>
              <a:t>3ª</a:t>
            </a:r>
            <a:endParaRPr lang="pt-BR" b="1" dirty="0">
              <a:solidFill>
                <a:srgbClr val="FF0000"/>
              </a:solidFill>
            </a:endParaRPr>
          </a:p>
        </p:txBody>
      </p:sp>
      <p:sp>
        <p:nvSpPr>
          <p:cNvPr id="49" name="CaixaDeTexto 48"/>
          <p:cNvSpPr txBox="1"/>
          <p:nvPr/>
        </p:nvSpPr>
        <p:spPr>
          <a:xfrm>
            <a:off x="2844566" y="4464203"/>
            <a:ext cx="1656184" cy="369332"/>
          </a:xfrm>
          <a:prstGeom prst="rect">
            <a:avLst/>
          </a:prstGeom>
          <a:noFill/>
        </p:spPr>
        <p:txBody>
          <a:bodyPr wrap="square" rtlCol="0">
            <a:spAutoFit/>
          </a:bodyPr>
          <a:lstStyle/>
          <a:p>
            <a:pPr algn="ctr"/>
            <a:r>
              <a:rPr lang="pt-BR" b="1" dirty="0" smtClean="0">
                <a:solidFill>
                  <a:srgbClr val="FF0000"/>
                </a:solidFill>
              </a:rPr>
              <a:t>neutro</a:t>
            </a:r>
            <a:endParaRPr lang="pt-BR" b="1" dirty="0">
              <a:solidFill>
                <a:srgbClr val="FF0000"/>
              </a:solidFill>
            </a:endParaRPr>
          </a:p>
        </p:txBody>
      </p:sp>
      <p:sp>
        <p:nvSpPr>
          <p:cNvPr id="50" name="CaixaDeTexto 49"/>
          <p:cNvSpPr txBox="1"/>
          <p:nvPr/>
        </p:nvSpPr>
        <p:spPr>
          <a:xfrm>
            <a:off x="4716774" y="4464203"/>
            <a:ext cx="1656184" cy="369332"/>
          </a:xfrm>
          <a:prstGeom prst="rect">
            <a:avLst/>
          </a:prstGeom>
          <a:noFill/>
        </p:spPr>
        <p:txBody>
          <a:bodyPr wrap="square" rtlCol="0">
            <a:spAutoFit/>
          </a:bodyPr>
          <a:lstStyle/>
          <a:p>
            <a:pPr algn="ctr"/>
            <a:r>
              <a:rPr lang="pt-BR" b="1" dirty="0" smtClean="0">
                <a:solidFill>
                  <a:srgbClr val="FF0000"/>
                </a:solidFill>
              </a:rPr>
              <a:t>singular</a:t>
            </a:r>
            <a:endParaRPr lang="pt-BR" b="1" dirty="0">
              <a:solidFill>
                <a:srgbClr val="FF0000"/>
              </a:solidFill>
            </a:endParaRPr>
          </a:p>
        </p:txBody>
      </p:sp>
      <p:sp>
        <p:nvSpPr>
          <p:cNvPr id="51" name="CaixaDeTexto 50"/>
          <p:cNvSpPr txBox="1"/>
          <p:nvPr/>
        </p:nvSpPr>
        <p:spPr>
          <a:xfrm>
            <a:off x="6444966" y="4464203"/>
            <a:ext cx="1224136" cy="369332"/>
          </a:xfrm>
          <a:prstGeom prst="rect">
            <a:avLst/>
          </a:prstGeom>
          <a:noFill/>
        </p:spPr>
        <p:txBody>
          <a:bodyPr wrap="square" rtlCol="0">
            <a:spAutoFit/>
          </a:bodyPr>
          <a:lstStyle/>
          <a:p>
            <a:pPr algn="ctr"/>
            <a:r>
              <a:rPr lang="pt-BR" b="1" dirty="0" smtClean="0">
                <a:solidFill>
                  <a:srgbClr val="FF0000"/>
                </a:solidFill>
              </a:rPr>
              <a:t>ablativo</a:t>
            </a:r>
            <a:endParaRPr lang="pt-BR" b="1" dirty="0">
              <a:solidFill>
                <a:srgbClr val="FF0000"/>
              </a:solidFill>
            </a:endParaRPr>
          </a:p>
        </p:txBody>
      </p:sp>
      <p:sp>
        <p:nvSpPr>
          <p:cNvPr id="52" name="CaixaDeTexto 51"/>
          <p:cNvSpPr txBox="1"/>
          <p:nvPr/>
        </p:nvSpPr>
        <p:spPr>
          <a:xfrm>
            <a:off x="7669102" y="4454911"/>
            <a:ext cx="1273842" cy="369332"/>
          </a:xfrm>
          <a:prstGeom prst="rect">
            <a:avLst/>
          </a:prstGeom>
          <a:noFill/>
        </p:spPr>
        <p:txBody>
          <a:bodyPr wrap="square" rtlCol="0">
            <a:spAutoFit/>
          </a:bodyPr>
          <a:lstStyle/>
          <a:p>
            <a:pPr algn="ctr"/>
            <a:r>
              <a:rPr lang="pt-BR" b="1" dirty="0" smtClean="0">
                <a:solidFill>
                  <a:srgbClr val="FF0000"/>
                </a:solidFill>
              </a:rPr>
              <a:t>adj. adv.</a:t>
            </a:r>
            <a:endParaRPr lang="pt-BR" b="1" dirty="0">
              <a:solidFill>
                <a:srgbClr val="FF0000"/>
              </a:solidFill>
            </a:endParaRPr>
          </a:p>
        </p:txBody>
      </p:sp>
      <p:sp>
        <p:nvSpPr>
          <p:cNvPr id="53" name="CaixaDeTexto 52"/>
          <p:cNvSpPr txBox="1"/>
          <p:nvPr/>
        </p:nvSpPr>
        <p:spPr>
          <a:xfrm>
            <a:off x="2027970" y="4922584"/>
            <a:ext cx="648072" cy="369332"/>
          </a:xfrm>
          <a:prstGeom prst="rect">
            <a:avLst/>
          </a:prstGeom>
          <a:noFill/>
        </p:spPr>
        <p:txBody>
          <a:bodyPr wrap="square" rtlCol="0">
            <a:spAutoFit/>
          </a:bodyPr>
          <a:lstStyle/>
          <a:p>
            <a:pPr algn="ctr"/>
            <a:r>
              <a:rPr lang="pt-BR" b="1" dirty="0" smtClean="0">
                <a:solidFill>
                  <a:srgbClr val="FF0000"/>
                </a:solidFill>
              </a:rPr>
              <a:t>2ª</a:t>
            </a:r>
            <a:endParaRPr lang="pt-BR" b="1" dirty="0">
              <a:solidFill>
                <a:srgbClr val="FF0000"/>
              </a:solidFill>
            </a:endParaRPr>
          </a:p>
        </p:txBody>
      </p:sp>
      <p:sp>
        <p:nvSpPr>
          <p:cNvPr id="54" name="CaixaDeTexto 53"/>
          <p:cNvSpPr txBox="1"/>
          <p:nvPr/>
        </p:nvSpPr>
        <p:spPr>
          <a:xfrm>
            <a:off x="2844566" y="4931876"/>
            <a:ext cx="1656184" cy="369332"/>
          </a:xfrm>
          <a:prstGeom prst="rect">
            <a:avLst/>
          </a:prstGeom>
          <a:noFill/>
        </p:spPr>
        <p:txBody>
          <a:bodyPr wrap="square" rtlCol="0">
            <a:spAutoFit/>
          </a:bodyPr>
          <a:lstStyle/>
          <a:p>
            <a:pPr algn="ctr"/>
            <a:r>
              <a:rPr lang="pt-BR" b="1" dirty="0" smtClean="0">
                <a:solidFill>
                  <a:srgbClr val="FF0000"/>
                </a:solidFill>
              </a:rPr>
              <a:t>masculino</a:t>
            </a:r>
            <a:endParaRPr lang="pt-BR" b="1" dirty="0">
              <a:solidFill>
                <a:srgbClr val="FF0000"/>
              </a:solidFill>
            </a:endParaRPr>
          </a:p>
        </p:txBody>
      </p:sp>
      <p:sp>
        <p:nvSpPr>
          <p:cNvPr id="55" name="CaixaDeTexto 54"/>
          <p:cNvSpPr txBox="1"/>
          <p:nvPr/>
        </p:nvSpPr>
        <p:spPr>
          <a:xfrm>
            <a:off x="4716774" y="4931876"/>
            <a:ext cx="1656184" cy="369332"/>
          </a:xfrm>
          <a:prstGeom prst="rect">
            <a:avLst/>
          </a:prstGeom>
          <a:noFill/>
        </p:spPr>
        <p:txBody>
          <a:bodyPr wrap="square" rtlCol="0">
            <a:spAutoFit/>
          </a:bodyPr>
          <a:lstStyle/>
          <a:p>
            <a:pPr algn="ctr"/>
            <a:r>
              <a:rPr lang="pt-BR" b="1" dirty="0" smtClean="0">
                <a:solidFill>
                  <a:srgbClr val="FF0000"/>
                </a:solidFill>
              </a:rPr>
              <a:t>singular</a:t>
            </a:r>
            <a:endParaRPr lang="pt-BR" b="1" dirty="0">
              <a:solidFill>
                <a:srgbClr val="FF0000"/>
              </a:solidFill>
            </a:endParaRPr>
          </a:p>
        </p:txBody>
      </p:sp>
      <p:sp>
        <p:nvSpPr>
          <p:cNvPr id="56" name="CaixaDeTexto 55"/>
          <p:cNvSpPr txBox="1"/>
          <p:nvPr/>
        </p:nvSpPr>
        <p:spPr>
          <a:xfrm>
            <a:off x="6444966" y="4931876"/>
            <a:ext cx="1224136" cy="369332"/>
          </a:xfrm>
          <a:prstGeom prst="rect">
            <a:avLst/>
          </a:prstGeom>
          <a:noFill/>
        </p:spPr>
        <p:txBody>
          <a:bodyPr wrap="square" rtlCol="0">
            <a:spAutoFit/>
          </a:bodyPr>
          <a:lstStyle/>
          <a:p>
            <a:pPr algn="ctr"/>
            <a:r>
              <a:rPr lang="pt-BR" b="1" dirty="0" smtClean="0">
                <a:solidFill>
                  <a:srgbClr val="FF0000"/>
                </a:solidFill>
              </a:rPr>
              <a:t>acusativo</a:t>
            </a:r>
            <a:endParaRPr lang="pt-BR" b="1" dirty="0">
              <a:solidFill>
                <a:srgbClr val="FF0000"/>
              </a:solidFill>
            </a:endParaRPr>
          </a:p>
        </p:txBody>
      </p:sp>
      <p:sp>
        <p:nvSpPr>
          <p:cNvPr id="57" name="CaixaDeTexto 56"/>
          <p:cNvSpPr txBox="1"/>
          <p:nvPr/>
        </p:nvSpPr>
        <p:spPr>
          <a:xfrm>
            <a:off x="7669102" y="4922584"/>
            <a:ext cx="1273842" cy="369332"/>
          </a:xfrm>
          <a:prstGeom prst="rect">
            <a:avLst/>
          </a:prstGeom>
          <a:noFill/>
        </p:spPr>
        <p:txBody>
          <a:bodyPr wrap="square" rtlCol="0">
            <a:spAutoFit/>
          </a:bodyPr>
          <a:lstStyle/>
          <a:p>
            <a:pPr algn="ctr"/>
            <a:r>
              <a:rPr lang="pt-BR" b="1" dirty="0" err="1" smtClean="0">
                <a:solidFill>
                  <a:srgbClr val="FF0000"/>
                </a:solidFill>
              </a:rPr>
              <a:t>obj</a:t>
            </a:r>
            <a:r>
              <a:rPr lang="pt-BR" b="1" dirty="0" smtClean="0">
                <a:solidFill>
                  <a:srgbClr val="FF0000"/>
                </a:solidFill>
              </a:rPr>
              <a:t>. dir.</a:t>
            </a:r>
            <a:endParaRPr lang="pt-BR" b="1" dirty="0">
              <a:solidFill>
                <a:srgbClr val="FF0000"/>
              </a:solidFill>
            </a:endParaRPr>
          </a:p>
        </p:txBody>
      </p:sp>
      <p:sp>
        <p:nvSpPr>
          <p:cNvPr id="58" name="CaixaDeTexto 57"/>
          <p:cNvSpPr txBox="1"/>
          <p:nvPr/>
        </p:nvSpPr>
        <p:spPr>
          <a:xfrm>
            <a:off x="341198" y="5356373"/>
            <a:ext cx="8317588" cy="1384995"/>
          </a:xfrm>
          <a:prstGeom prst="rect">
            <a:avLst/>
          </a:prstGeom>
          <a:noFill/>
        </p:spPr>
        <p:txBody>
          <a:bodyPr wrap="square" rtlCol="0">
            <a:spAutoFit/>
          </a:bodyPr>
          <a:lstStyle/>
          <a:p>
            <a:r>
              <a:rPr lang="pt-BR" sz="1400" b="1" dirty="0" err="1"/>
              <a:t>proprius</a:t>
            </a:r>
            <a:r>
              <a:rPr lang="pt-BR" sz="1400" dirty="0"/>
              <a:t>, -</a:t>
            </a:r>
            <a:r>
              <a:rPr lang="pt-BR" sz="1400" b="1" dirty="0"/>
              <a:t>a</a:t>
            </a:r>
            <a:r>
              <a:rPr lang="pt-BR" sz="1400" dirty="0"/>
              <a:t>, </a:t>
            </a:r>
            <a:r>
              <a:rPr lang="pt-BR" sz="1400" b="1" dirty="0"/>
              <a:t>-um:</a:t>
            </a:r>
            <a:r>
              <a:rPr lang="pt-BR" sz="1400" dirty="0"/>
              <a:t> </a:t>
            </a:r>
            <a:r>
              <a:rPr lang="pt-BR" sz="1400" dirty="0" smtClean="0"/>
              <a:t>próprio</a:t>
            </a:r>
          </a:p>
          <a:p>
            <a:r>
              <a:rPr lang="pt-BR" sz="1400" b="1" dirty="0" err="1"/>
              <a:t>flumen</a:t>
            </a:r>
            <a:r>
              <a:rPr lang="pt-BR" sz="1400" b="1" dirty="0"/>
              <a:t>, -</a:t>
            </a:r>
            <a:r>
              <a:rPr lang="pt-BR" sz="1400" b="1" dirty="0" err="1"/>
              <a:t>ĭnis</a:t>
            </a:r>
            <a:r>
              <a:rPr lang="pt-BR" sz="1400" b="1" dirty="0"/>
              <a:t>: </a:t>
            </a:r>
            <a:r>
              <a:rPr lang="pt-BR" sz="1400" dirty="0"/>
              <a:t>(n) rio</a:t>
            </a:r>
          </a:p>
          <a:p>
            <a:r>
              <a:rPr lang="pt-BR" sz="1400" b="1" dirty="0" err="1"/>
              <a:t>simulacrum</a:t>
            </a:r>
            <a:r>
              <a:rPr lang="pt-BR" sz="1400" dirty="0"/>
              <a:t>, </a:t>
            </a:r>
            <a:r>
              <a:rPr lang="pt-BR" sz="1400" b="1" dirty="0"/>
              <a:t>-i</a:t>
            </a:r>
            <a:r>
              <a:rPr lang="pt-BR" sz="1400" dirty="0"/>
              <a:t>: (n) imagem, retrato</a:t>
            </a:r>
          </a:p>
          <a:p>
            <a:r>
              <a:rPr lang="pt-BR" sz="1400" b="1" dirty="0" err="1"/>
              <a:t>auidĭtas</a:t>
            </a:r>
            <a:r>
              <a:rPr lang="pt-BR" sz="1400" b="1" dirty="0"/>
              <a:t>, -</a:t>
            </a:r>
            <a:r>
              <a:rPr lang="pt-BR" sz="1400" b="1" dirty="0" err="1"/>
              <a:t>atis</a:t>
            </a:r>
            <a:r>
              <a:rPr lang="pt-BR" sz="1400" dirty="0"/>
              <a:t>: (f) avidez, cobiça, apetite</a:t>
            </a:r>
          </a:p>
          <a:p>
            <a:r>
              <a:rPr lang="pt-BR" sz="1400" b="1" dirty="0"/>
              <a:t>os</a:t>
            </a:r>
            <a:r>
              <a:rPr lang="pt-BR" sz="1400" dirty="0"/>
              <a:t>, </a:t>
            </a:r>
            <a:r>
              <a:rPr lang="pt-BR" sz="1400" b="1" dirty="0"/>
              <a:t>oris</a:t>
            </a:r>
            <a:r>
              <a:rPr lang="pt-BR" sz="1400" dirty="0"/>
              <a:t>: (n) boca</a:t>
            </a:r>
          </a:p>
          <a:p>
            <a:r>
              <a:rPr lang="pt-BR" sz="1400" b="1" dirty="0" err="1"/>
              <a:t>cibus</a:t>
            </a:r>
            <a:r>
              <a:rPr lang="pt-BR" sz="1400" b="1" dirty="0"/>
              <a:t>, -i:</a:t>
            </a:r>
            <a:r>
              <a:rPr lang="pt-BR" sz="1400" dirty="0"/>
              <a:t> alimento, </a:t>
            </a:r>
            <a:r>
              <a:rPr lang="pt-BR" sz="1400" dirty="0" smtClean="0"/>
              <a:t>comida</a:t>
            </a:r>
            <a:endParaRPr lang="pt-B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000"/>
                                        <p:tgtEl>
                                          <p:spTgt spid="22"/>
                                        </p:tgtEl>
                                      </p:cBhvr>
                                    </p:animEffect>
                                    <p:anim calcmode="lin" valueType="num">
                                      <p:cBhvr>
                                        <p:cTn id="29" dur="1000" fill="hold"/>
                                        <p:tgtEl>
                                          <p:spTgt spid="22"/>
                                        </p:tgtEl>
                                        <p:attrNameLst>
                                          <p:attrName>ppt_x</p:attrName>
                                        </p:attrNameLst>
                                      </p:cBhvr>
                                      <p:tavLst>
                                        <p:tav tm="0">
                                          <p:val>
                                            <p:strVal val="#ppt_x"/>
                                          </p:val>
                                        </p:tav>
                                        <p:tav tm="100000">
                                          <p:val>
                                            <p:strVal val="#ppt_x"/>
                                          </p:val>
                                        </p:tav>
                                      </p:tavLst>
                                    </p:anim>
                                    <p:anim calcmode="lin" valueType="num">
                                      <p:cBhvr>
                                        <p:cTn id="3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1000"/>
                                        <p:tgtEl>
                                          <p:spTgt spid="23"/>
                                        </p:tgtEl>
                                      </p:cBhvr>
                                    </p:animEffect>
                                    <p:anim calcmode="lin" valueType="num">
                                      <p:cBhvr>
                                        <p:cTn id="36" dur="1000" fill="hold"/>
                                        <p:tgtEl>
                                          <p:spTgt spid="23"/>
                                        </p:tgtEl>
                                        <p:attrNameLst>
                                          <p:attrName>ppt_x</p:attrName>
                                        </p:attrNameLst>
                                      </p:cBhvr>
                                      <p:tavLst>
                                        <p:tav tm="0">
                                          <p:val>
                                            <p:strVal val="#ppt_x"/>
                                          </p:val>
                                        </p:tav>
                                        <p:tav tm="100000">
                                          <p:val>
                                            <p:strVal val="#ppt_x"/>
                                          </p:val>
                                        </p:tav>
                                      </p:tavLst>
                                    </p:anim>
                                    <p:anim calcmode="lin" valueType="num">
                                      <p:cBhvr>
                                        <p:cTn id="3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1000"/>
                                        <p:tgtEl>
                                          <p:spTgt spid="29"/>
                                        </p:tgtEl>
                                      </p:cBhvr>
                                    </p:animEffect>
                                    <p:anim calcmode="lin" valueType="num">
                                      <p:cBhvr>
                                        <p:cTn id="50" dur="1000" fill="hold"/>
                                        <p:tgtEl>
                                          <p:spTgt spid="29"/>
                                        </p:tgtEl>
                                        <p:attrNameLst>
                                          <p:attrName>ppt_x</p:attrName>
                                        </p:attrNameLst>
                                      </p:cBhvr>
                                      <p:tavLst>
                                        <p:tav tm="0">
                                          <p:val>
                                            <p:strVal val="#ppt_x"/>
                                          </p:val>
                                        </p:tav>
                                        <p:tav tm="100000">
                                          <p:val>
                                            <p:strVal val="#ppt_x"/>
                                          </p:val>
                                        </p:tav>
                                      </p:tavLst>
                                    </p:anim>
                                    <p:anim calcmode="lin" valueType="num">
                                      <p:cBhvr>
                                        <p:cTn id="5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1000"/>
                                        <p:tgtEl>
                                          <p:spTgt spid="30"/>
                                        </p:tgtEl>
                                      </p:cBhvr>
                                    </p:animEffect>
                                    <p:anim calcmode="lin" valueType="num">
                                      <p:cBhvr>
                                        <p:cTn id="57" dur="1000" fill="hold"/>
                                        <p:tgtEl>
                                          <p:spTgt spid="30"/>
                                        </p:tgtEl>
                                        <p:attrNameLst>
                                          <p:attrName>ppt_x</p:attrName>
                                        </p:attrNameLst>
                                      </p:cBhvr>
                                      <p:tavLst>
                                        <p:tav tm="0">
                                          <p:val>
                                            <p:strVal val="#ppt_x"/>
                                          </p:val>
                                        </p:tav>
                                        <p:tav tm="100000">
                                          <p:val>
                                            <p:strVal val="#ppt_x"/>
                                          </p:val>
                                        </p:tav>
                                      </p:tavLst>
                                    </p:anim>
                                    <p:anim calcmode="lin" valueType="num">
                                      <p:cBhvr>
                                        <p:cTn id="5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1000"/>
                                        <p:tgtEl>
                                          <p:spTgt spid="32"/>
                                        </p:tgtEl>
                                      </p:cBhvr>
                                    </p:animEffect>
                                    <p:anim calcmode="lin" valueType="num">
                                      <p:cBhvr>
                                        <p:cTn id="71" dur="1000" fill="hold"/>
                                        <p:tgtEl>
                                          <p:spTgt spid="32"/>
                                        </p:tgtEl>
                                        <p:attrNameLst>
                                          <p:attrName>ppt_x</p:attrName>
                                        </p:attrNameLst>
                                      </p:cBhvr>
                                      <p:tavLst>
                                        <p:tav tm="0">
                                          <p:val>
                                            <p:strVal val="#ppt_x"/>
                                          </p:val>
                                        </p:tav>
                                        <p:tav tm="100000">
                                          <p:val>
                                            <p:strVal val="#ppt_x"/>
                                          </p:val>
                                        </p:tav>
                                      </p:tavLst>
                                    </p:anim>
                                    <p:anim calcmode="lin" valueType="num">
                                      <p:cBhvr>
                                        <p:cTn id="7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1000"/>
                                        <p:tgtEl>
                                          <p:spTgt spid="33"/>
                                        </p:tgtEl>
                                      </p:cBhvr>
                                    </p:animEffect>
                                    <p:anim calcmode="lin" valueType="num">
                                      <p:cBhvr>
                                        <p:cTn id="78" dur="1000" fill="hold"/>
                                        <p:tgtEl>
                                          <p:spTgt spid="33"/>
                                        </p:tgtEl>
                                        <p:attrNameLst>
                                          <p:attrName>ppt_x</p:attrName>
                                        </p:attrNameLst>
                                      </p:cBhvr>
                                      <p:tavLst>
                                        <p:tav tm="0">
                                          <p:val>
                                            <p:strVal val="#ppt_x"/>
                                          </p:val>
                                        </p:tav>
                                        <p:tav tm="100000">
                                          <p:val>
                                            <p:strVal val="#ppt_x"/>
                                          </p:val>
                                        </p:tav>
                                      </p:tavLst>
                                    </p:anim>
                                    <p:anim calcmode="lin" valueType="num">
                                      <p:cBhvr>
                                        <p:cTn id="7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1000"/>
                                        <p:tgtEl>
                                          <p:spTgt spid="39"/>
                                        </p:tgtEl>
                                      </p:cBhvr>
                                    </p:animEffect>
                                    <p:anim calcmode="lin" valueType="num">
                                      <p:cBhvr>
                                        <p:cTn id="85" dur="1000" fill="hold"/>
                                        <p:tgtEl>
                                          <p:spTgt spid="39"/>
                                        </p:tgtEl>
                                        <p:attrNameLst>
                                          <p:attrName>ppt_x</p:attrName>
                                        </p:attrNameLst>
                                      </p:cBhvr>
                                      <p:tavLst>
                                        <p:tav tm="0">
                                          <p:val>
                                            <p:strVal val="#ppt_x"/>
                                          </p:val>
                                        </p:tav>
                                        <p:tav tm="100000">
                                          <p:val>
                                            <p:strVal val="#ppt_x"/>
                                          </p:val>
                                        </p:tav>
                                      </p:tavLst>
                                    </p:anim>
                                    <p:anim calcmode="lin" valueType="num">
                                      <p:cBhvr>
                                        <p:cTn id="8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1000"/>
                                        <p:tgtEl>
                                          <p:spTgt spid="40"/>
                                        </p:tgtEl>
                                      </p:cBhvr>
                                    </p:animEffect>
                                    <p:anim calcmode="lin" valueType="num">
                                      <p:cBhvr>
                                        <p:cTn id="92" dur="1000" fill="hold"/>
                                        <p:tgtEl>
                                          <p:spTgt spid="40"/>
                                        </p:tgtEl>
                                        <p:attrNameLst>
                                          <p:attrName>ppt_x</p:attrName>
                                        </p:attrNameLst>
                                      </p:cBhvr>
                                      <p:tavLst>
                                        <p:tav tm="0">
                                          <p:val>
                                            <p:strVal val="#ppt_x"/>
                                          </p:val>
                                        </p:tav>
                                        <p:tav tm="100000">
                                          <p:val>
                                            <p:strVal val="#ppt_x"/>
                                          </p:val>
                                        </p:tav>
                                      </p:tavLst>
                                    </p:anim>
                                    <p:anim calcmode="lin" valueType="num">
                                      <p:cBhvr>
                                        <p:cTn id="9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fade">
                                      <p:cBhvr>
                                        <p:cTn id="98" dur="1000"/>
                                        <p:tgtEl>
                                          <p:spTgt spid="41"/>
                                        </p:tgtEl>
                                      </p:cBhvr>
                                    </p:animEffect>
                                    <p:anim calcmode="lin" valueType="num">
                                      <p:cBhvr>
                                        <p:cTn id="99" dur="1000" fill="hold"/>
                                        <p:tgtEl>
                                          <p:spTgt spid="41"/>
                                        </p:tgtEl>
                                        <p:attrNameLst>
                                          <p:attrName>ppt_x</p:attrName>
                                        </p:attrNameLst>
                                      </p:cBhvr>
                                      <p:tavLst>
                                        <p:tav tm="0">
                                          <p:val>
                                            <p:strVal val="#ppt_x"/>
                                          </p:val>
                                        </p:tav>
                                        <p:tav tm="100000">
                                          <p:val>
                                            <p:strVal val="#ppt_x"/>
                                          </p:val>
                                        </p:tav>
                                      </p:tavLst>
                                    </p:anim>
                                    <p:anim calcmode="lin" valueType="num">
                                      <p:cBhvr>
                                        <p:cTn id="100"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1000"/>
                                        <p:tgtEl>
                                          <p:spTgt spid="42"/>
                                        </p:tgtEl>
                                      </p:cBhvr>
                                    </p:animEffect>
                                    <p:anim calcmode="lin" valueType="num">
                                      <p:cBhvr>
                                        <p:cTn id="106" dur="1000" fill="hold"/>
                                        <p:tgtEl>
                                          <p:spTgt spid="42"/>
                                        </p:tgtEl>
                                        <p:attrNameLst>
                                          <p:attrName>ppt_x</p:attrName>
                                        </p:attrNameLst>
                                      </p:cBhvr>
                                      <p:tavLst>
                                        <p:tav tm="0">
                                          <p:val>
                                            <p:strVal val="#ppt_x"/>
                                          </p:val>
                                        </p:tav>
                                        <p:tav tm="100000">
                                          <p:val>
                                            <p:strVal val="#ppt_x"/>
                                          </p:val>
                                        </p:tav>
                                      </p:tavLst>
                                    </p:anim>
                                    <p:anim calcmode="lin" valueType="num">
                                      <p:cBhvr>
                                        <p:cTn id="107"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fade">
                                      <p:cBhvr>
                                        <p:cTn id="112" dur="1000"/>
                                        <p:tgtEl>
                                          <p:spTgt spid="43"/>
                                        </p:tgtEl>
                                      </p:cBhvr>
                                    </p:animEffect>
                                    <p:anim calcmode="lin" valueType="num">
                                      <p:cBhvr>
                                        <p:cTn id="113" dur="1000" fill="hold"/>
                                        <p:tgtEl>
                                          <p:spTgt spid="43"/>
                                        </p:tgtEl>
                                        <p:attrNameLst>
                                          <p:attrName>ppt_x</p:attrName>
                                        </p:attrNameLst>
                                      </p:cBhvr>
                                      <p:tavLst>
                                        <p:tav tm="0">
                                          <p:val>
                                            <p:strVal val="#ppt_x"/>
                                          </p:val>
                                        </p:tav>
                                        <p:tav tm="100000">
                                          <p:val>
                                            <p:strVal val="#ppt_x"/>
                                          </p:val>
                                        </p:tav>
                                      </p:tavLst>
                                    </p:anim>
                                    <p:anim calcmode="lin" valueType="num">
                                      <p:cBhvr>
                                        <p:cTn id="11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fade">
                                      <p:cBhvr>
                                        <p:cTn id="119" dur="1000"/>
                                        <p:tgtEl>
                                          <p:spTgt spid="44"/>
                                        </p:tgtEl>
                                      </p:cBhvr>
                                    </p:animEffect>
                                    <p:anim calcmode="lin" valueType="num">
                                      <p:cBhvr>
                                        <p:cTn id="120" dur="1000" fill="hold"/>
                                        <p:tgtEl>
                                          <p:spTgt spid="44"/>
                                        </p:tgtEl>
                                        <p:attrNameLst>
                                          <p:attrName>ppt_x</p:attrName>
                                        </p:attrNameLst>
                                      </p:cBhvr>
                                      <p:tavLst>
                                        <p:tav tm="0">
                                          <p:val>
                                            <p:strVal val="#ppt_x"/>
                                          </p:val>
                                        </p:tav>
                                        <p:tav tm="100000">
                                          <p:val>
                                            <p:strVal val="#ppt_x"/>
                                          </p:val>
                                        </p:tav>
                                      </p:tavLst>
                                    </p:anim>
                                    <p:anim calcmode="lin" valueType="num">
                                      <p:cBhvr>
                                        <p:cTn id="121"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45"/>
                                        </p:tgtEl>
                                        <p:attrNameLst>
                                          <p:attrName>style.visibility</p:attrName>
                                        </p:attrNameLst>
                                      </p:cBhvr>
                                      <p:to>
                                        <p:strVal val="visible"/>
                                      </p:to>
                                    </p:set>
                                    <p:animEffect transition="in" filter="fade">
                                      <p:cBhvr>
                                        <p:cTn id="126" dur="1000"/>
                                        <p:tgtEl>
                                          <p:spTgt spid="45"/>
                                        </p:tgtEl>
                                      </p:cBhvr>
                                    </p:animEffect>
                                    <p:anim calcmode="lin" valueType="num">
                                      <p:cBhvr>
                                        <p:cTn id="127" dur="1000" fill="hold"/>
                                        <p:tgtEl>
                                          <p:spTgt spid="45"/>
                                        </p:tgtEl>
                                        <p:attrNameLst>
                                          <p:attrName>ppt_x</p:attrName>
                                        </p:attrNameLst>
                                      </p:cBhvr>
                                      <p:tavLst>
                                        <p:tav tm="0">
                                          <p:val>
                                            <p:strVal val="#ppt_x"/>
                                          </p:val>
                                        </p:tav>
                                        <p:tav tm="100000">
                                          <p:val>
                                            <p:strVal val="#ppt_x"/>
                                          </p:val>
                                        </p:tav>
                                      </p:tavLst>
                                    </p:anim>
                                    <p:anim calcmode="lin" valueType="num">
                                      <p:cBhvr>
                                        <p:cTn id="12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fade">
                                      <p:cBhvr>
                                        <p:cTn id="133" dur="1000"/>
                                        <p:tgtEl>
                                          <p:spTgt spid="46"/>
                                        </p:tgtEl>
                                      </p:cBhvr>
                                    </p:animEffect>
                                    <p:anim calcmode="lin" valueType="num">
                                      <p:cBhvr>
                                        <p:cTn id="134" dur="1000" fill="hold"/>
                                        <p:tgtEl>
                                          <p:spTgt spid="46"/>
                                        </p:tgtEl>
                                        <p:attrNameLst>
                                          <p:attrName>ppt_x</p:attrName>
                                        </p:attrNameLst>
                                      </p:cBhvr>
                                      <p:tavLst>
                                        <p:tav tm="0">
                                          <p:val>
                                            <p:strVal val="#ppt_x"/>
                                          </p:val>
                                        </p:tav>
                                        <p:tav tm="100000">
                                          <p:val>
                                            <p:strVal val="#ppt_x"/>
                                          </p:val>
                                        </p:tav>
                                      </p:tavLst>
                                    </p:anim>
                                    <p:anim calcmode="lin" valueType="num">
                                      <p:cBhvr>
                                        <p:cTn id="13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47"/>
                                        </p:tgtEl>
                                        <p:attrNameLst>
                                          <p:attrName>style.visibility</p:attrName>
                                        </p:attrNameLst>
                                      </p:cBhvr>
                                      <p:to>
                                        <p:strVal val="visible"/>
                                      </p:to>
                                    </p:set>
                                    <p:animEffect transition="in" filter="fade">
                                      <p:cBhvr>
                                        <p:cTn id="140" dur="1000"/>
                                        <p:tgtEl>
                                          <p:spTgt spid="47"/>
                                        </p:tgtEl>
                                      </p:cBhvr>
                                    </p:animEffect>
                                    <p:anim calcmode="lin" valueType="num">
                                      <p:cBhvr>
                                        <p:cTn id="141" dur="1000" fill="hold"/>
                                        <p:tgtEl>
                                          <p:spTgt spid="47"/>
                                        </p:tgtEl>
                                        <p:attrNameLst>
                                          <p:attrName>ppt_x</p:attrName>
                                        </p:attrNameLst>
                                      </p:cBhvr>
                                      <p:tavLst>
                                        <p:tav tm="0">
                                          <p:val>
                                            <p:strVal val="#ppt_x"/>
                                          </p:val>
                                        </p:tav>
                                        <p:tav tm="100000">
                                          <p:val>
                                            <p:strVal val="#ppt_x"/>
                                          </p:val>
                                        </p:tav>
                                      </p:tavLst>
                                    </p:anim>
                                    <p:anim calcmode="lin" valueType="num">
                                      <p:cBhvr>
                                        <p:cTn id="14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48"/>
                                        </p:tgtEl>
                                        <p:attrNameLst>
                                          <p:attrName>style.visibility</p:attrName>
                                        </p:attrNameLst>
                                      </p:cBhvr>
                                      <p:to>
                                        <p:strVal val="visible"/>
                                      </p:to>
                                    </p:set>
                                    <p:animEffect transition="in" filter="fade">
                                      <p:cBhvr>
                                        <p:cTn id="147" dur="1000"/>
                                        <p:tgtEl>
                                          <p:spTgt spid="48"/>
                                        </p:tgtEl>
                                      </p:cBhvr>
                                    </p:animEffect>
                                    <p:anim calcmode="lin" valueType="num">
                                      <p:cBhvr>
                                        <p:cTn id="148" dur="1000" fill="hold"/>
                                        <p:tgtEl>
                                          <p:spTgt spid="48"/>
                                        </p:tgtEl>
                                        <p:attrNameLst>
                                          <p:attrName>ppt_x</p:attrName>
                                        </p:attrNameLst>
                                      </p:cBhvr>
                                      <p:tavLst>
                                        <p:tav tm="0">
                                          <p:val>
                                            <p:strVal val="#ppt_x"/>
                                          </p:val>
                                        </p:tav>
                                        <p:tav tm="100000">
                                          <p:val>
                                            <p:strVal val="#ppt_x"/>
                                          </p:val>
                                        </p:tav>
                                      </p:tavLst>
                                    </p:anim>
                                    <p:anim calcmode="lin" valueType="num">
                                      <p:cBhvr>
                                        <p:cTn id="14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1000"/>
                                        <p:tgtEl>
                                          <p:spTgt spid="49"/>
                                        </p:tgtEl>
                                      </p:cBhvr>
                                    </p:animEffect>
                                    <p:anim calcmode="lin" valueType="num">
                                      <p:cBhvr>
                                        <p:cTn id="155" dur="1000" fill="hold"/>
                                        <p:tgtEl>
                                          <p:spTgt spid="49"/>
                                        </p:tgtEl>
                                        <p:attrNameLst>
                                          <p:attrName>ppt_x</p:attrName>
                                        </p:attrNameLst>
                                      </p:cBhvr>
                                      <p:tavLst>
                                        <p:tav tm="0">
                                          <p:val>
                                            <p:strVal val="#ppt_x"/>
                                          </p:val>
                                        </p:tav>
                                        <p:tav tm="100000">
                                          <p:val>
                                            <p:strVal val="#ppt_x"/>
                                          </p:val>
                                        </p:tav>
                                      </p:tavLst>
                                    </p:anim>
                                    <p:anim calcmode="lin" valueType="num">
                                      <p:cBhvr>
                                        <p:cTn id="15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fade">
                                      <p:cBhvr>
                                        <p:cTn id="161" dur="1000"/>
                                        <p:tgtEl>
                                          <p:spTgt spid="50"/>
                                        </p:tgtEl>
                                      </p:cBhvr>
                                    </p:animEffect>
                                    <p:anim calcmode="lin" valueType="num">
                                      <p:cBhvr>
                                        <p:cTn id="162" dur="1000" fill="hold"/>
                                        <p:tgtEl>
                                          <p:spTgt spid="50"/>
                                        </p:tgtEl>
                                        <p:attrNameLst>
                                          <p:attrName>ppt_x</p:attrName>
                                        </p:attrNameLst>
                                      </p:cBhvr>
                                      <p:tavLst>
                                        <p:tav tm="0">
                                          <p:val>
                                            <p:strVal val="#ppt_x"/>
                                          </p:val>
                                        </p:tav>
                                        <p:tav tm="100000">
                                          <p:val>
                                            <p:strVal val="#ppt_x"/>
                                          </p:val>
                                        </p:tav>
                                      </p:tavLst>
                                    </p:anim>
                                    <p:anim calcmode="lin" valueType="num">
                                      <p:cBhvr>
                                        <p:cTn id="16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42" presetClass="entr" presetSubtype="0" fill="hold" grpId="0" nodeType="clickEffect">
                                  <p:stCondLst>
                                    <p:cond delay="0"/>
                                  </p:stCondLst>
                                  <p:childTnLst>
                                    <p:set>
                                      <p:cBhvr>
                                        <p:cTn id="167" dur="1" fill="hold">
                                          <p:stCondLst>
                                            <p:cond delay="0"/>
                                          </p:stCondLst>
                                        </p:cTn>
                                        <p:tgtEl>
                                          <p:spTgt spid="51"/>
                                        </p:tgtEl>
                                        <p:attrNameLst>
                                          <p:attrName>style.visibility</p:attrName>
                                        </p:attrNameLst>
                                      </p:cBhvr>
                                      <p:to>
                                        <p:strVal val="visible"/>
                                      </p:to>
                                    </p:set>
                                    <p:animEffect transition="in" filter="fade">
                                      <p:cBhvr>
                                        <p:cTn id="168" dur="1000"/>
                                        <p:tgtEl>
                                          <p:spTgt spid="51"/>
                                        </p:tgtEl>
                                      </p:cBhvr>
                                    </p:animEffect>
                                    <p:anim calcmode="lin" valueType="num">
                                      <p:cBhvr>
                                        <p:cTn id="169" dur="1000" fill="hold"/>
                                        <p:tgtEl>
                                          <p:spTgt spid="51"/>
                                        </p:tgtEl>
                                        <p:attrNameLst>
                                          <p:attrName>ppt_x</p:attrName>
                                        </p:attrNameLst>
                                      </p:cBhvr>
                                      <p:tavLst>
                                        <p:tav tm="0">
                                          <p:val>
                                            <p:strVal val="#ppt_x"/>
                                          </p:val>
                                        </p:tav>
                                        <p:tav tm="100000">
                                          <p:val>
                                            <p:strVal val="#ppt_x"/>
                                          </p:val>
                                        </p:tav>
                                      </p:tavLst>
                                    </p:anim>
                                    <p:anim calcmode="lin" valueType="num">
                                      <p:cBhvr>
                                        <p:cTn id="17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2" presetClass="entr" presetSubtype="0"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animEffect transition="in" filter="fade">
                                      <p:cBhvr>
                                        <p:cTn id="175" dur="1000"/>
                                        <p:tgtEl>
                                          <p:spTgt spid="52"/>
                                        </p:tgtEl>
                                      </p:cBhvr>
                                    </p:animEffect>
                                    <p:anim calcmode="lin" valueType="num">
                                      <p:cBhvr>
                                        <p:cTn id="176" dur="1000" fill="hold"/>
                                        <p:tgtEl>
                                          <p:spTgt spid="52"/>
                                        </p:tgtEl>
                                        <p:attrNameLst>
                                          <p:attrName>ppt_x</p:attrName>
                                        </p:attrNameLst>
                                      </p:cBhvr>
                                      <p:tavLst>
                                        <p:tav tm="0">
                                          <p:val>
                                            <p:strVal val="#ppt_x"/>
                                          </p:val>
                                        </p:tav>
                                        <p:tav tm="100000">
                                          <p:val>
                                            <p:strVal val="#ppt_x"/>
                                          </p:val>
                                        </p:tav>
                                      </p:tavLst>
                                    </p:anim>
                                    <p:anim calcmode="lin" valueType="num">
                                      <p:cBhvr>
                                        <p:cTn id="17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53"/>
                                        </p:tgtEl>
                                        <p:attrNameLst>
                                          <p:attrName>style.visibility</p:attrName>
                                        </p:attrNameLst>
                                      </p:cBhvr>
                                      <p:to>
                                        <p:strVal val="visible"/>
                                      </p:to>
                                    </p:set>
                                    <p:animEffect transition="in" filter="fade">
                                      <p:cBhvr>
                                        <p:cTn id="182" dur="1000"/>
                                        <p:tgtEl>
                                          <p:spTgt spid="53"/>
                                        </p:tgtEl>
                                      </p:cBhvr>
                                    </p:animEffect>
                                    <p:anim calcmode="lin" valueType="num">
                                      <p:cBhvr>
                                        <p:cTn id="183" dur="1000" fill="hold"/>
                                        <p:tgtEl>
                                          <p:spTgt spid="53"/>
                                        </p:tgtEl>
                                        <p:attrNameLst>
                                          <p:attrName>ppt_x</p:attrName>
                                        </p:attrNameLst>
                                      </p:cBhvr>
                                      <p:tavLst>
                                        <p:tav tm="0">
                                          <p:val>
                                            <p:strVal val="#ppt_x"/>
                                          </p:val>
                                        </p:tav>
                                        <p:tav tm="100000">
                                          <p:val>
                                            <p:strVal val="#ppt_x"/>
                                          </p:val>
                                        </p:tav>
                                      </p:tavLst>
                                    </p:anim>
                                    <p:anim calcmode="lin" valueType="num">
                                      <p:cBhvr>
                                        <p:cTn id="18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42" presetClass="entr" presetSubtype="0" fill="hold" grpId="0" nodeType="clickEffect">
                                  <p:stCondLst>
                                    <p:cond delay="0"/>
                                  </p:stCondLst>
                                  <p:childTnLst>
                                    <p:set>
                                      <p:cBhvr>
                                        <p:cTn id="188" dur="1" fill="hold">
                                          <p:stCondLst>
                                            <p:cond delay="0"/>
                                          </p:stCondLst>
                                        </p:cTn>
                                        <p:tgtEl>
                                          <p:spTgt spid="54"/>
                                        </p:tgtEl>
                                        <p:attrNameLst>
                                          <p:attrName>style.visibility</p:attrName>
                                        </p:attrNameLst>
                                      </p:cBhvr>
                                      <p:to>
                                        <p:strVal val="visible"/>
                                      </p:to>
                                    </p:set>
                                    <p:animEffect transition="in" filter="fade">
                                      <p:cBhvr>
                                        <p:cTn id="189" dur="1000"/>
                                        <p:tgtEl>
                                          <p:spTgt spid="54"/>
                                        </p:tgtEl>
                                      </p:cBhvr>
                                    </p:animEffect>
                                    <p:anim calcmode="lin" valueType="num">
                                      <p:cBhvr>
                                        <p:cTn id="190" dur="1000" fill="hold"/>
                                        <p:tgtEl>
                                          <p:spTgt spid="54"/>
                                        </p:tgtEl>
                                        <p:attrNameLst>
                                          <p:attrName>ppt_x</p:attrName>
                                        </p:attrNameLst>
                                      </p:cBhvr>
                                      <p:tavLst>
                                        <p:tav tm="0">
                                          <p:val>
                                            <p:strVal val="#ppt_x"/>
                                          </p:val>
                                        </p:tav>
                                        <p:tav tm="100000">
                                          <p:val>
                                            <p:strVal val="#ppt_x"/>
                                          </p:val>
                                        </p:tav>
                                      </p:tavLst>
                                    </p:anim>
                                    <p:anim calcmode="lin" valueType="num">
                                      <p:cBhvr>
                                        <p:cTn id="191"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42" presetClass="entr" presetSubtype="0" fill="hold" grpId="0" nodeType="clickEffect">
                                  <p:stCondLst>
                                    <p:cond delay="0"/>
                                  </p:stCondLst>
                                  <p:childTnLst>
                                    <p:set>
                                      <p:cBhvr>
                                        <p:cTn id="195" dur="1" fill="hold">
                                          <p:stCondLst>
                                            <p:cond delay="0"/>
                                          </p:stCondLst>
                                        </p:cTn>
                                        <p:tgtEl>
                                          <p:spTgt spid="55"/>
                                        </p:tgtEl>
                                        <p:attrNameLst>
                                          <p:attrName>style.visibility</p:attrName>
                                        </p:attrNameLst>
                                      </p:cBhvr>
                                      <p:to>
                                        <p:strVal val="visible"/>
                                      </p:to>
                                    </p:set>
                                    <p:animEffect transition="in" filter="fade">
                                      <p:cBhvr>
                                        <p:cTn id="196" dur="1000"/>
                                        <p:tgtEl>
                                          <p:spTgt spid="55"/>
                                        </p:tgtEl>
                                      </p:cBhvr>
                                    </p:animEffect>
                                    <p:anim calcmode="lin" valueType="num">
                                      <p:cBhvr>
                                        <p:cTn id="197" dur="1000" fill="hold"/>
                                        <p:tgtEl>
                                          <p:spTgt spid="55"/>
                                        </p:tgtEl>
                                        <p:attrNameLst>
                                          <p:attrName>ppt_x</p:attrName>
                                        </p:attrNameLst>
                                      </p:cBhvr>
                                      <p:tavLst>
                                        <p:tav tm="0">
                                          <p:val>
                                            <p:strVal val="#ppt_x"/>
                                          </p:val>
                                        </p:tav>
                                        <p:tav tm="100000">
                                          <p:val>
                                            <p:strVal val="#ppt_x"/>
                                          </p:val>
                                        </p:tav>
                                      </p:tavLst>
                                    </p:anim>
                                    <p:anim calcmode="lin" valueType="num">
                                      <p:cBhvr>
                                        <p:cTn id="198"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42" presetClass="entr" presetSubtype="0" fill="hold" grpId="0" nodeType="clickEffect">
                                  <p:stCondLst>
                                    <p:cond delay="0"/>
                                  </p:stCondLst>
                                  <p:childTnLst>
                                    <p:set>
                                      <p:cBhvr>
                                        <p:cTn id="202" dur="1" fill="hold">
                                          <p:stCondLst>
                                            <p:cond delay="0"/>
                                          </p:stCondLst>
                                        </p:cTn>
                                        <p:tgtEl>
                                          <p:spTgt spid="56"/>
                                        </p:tgtEl>
                                        <p:attrNameLst>
                                          <p:attrName>style.visibility</p:attrName>
                                        </p:attrNameLst>
                                      </p:cBhvr>
                                      <p:to>
                                        <p:strVal val="visible"/>
                                      </p:to>
                                    </p:set>
                                    <p:animEffect transition="in" filter="fade">
                                      <p:cBhvr>
                                        <p:cTn id="203" dur="1000"/>
                                        <p:tgtEl>
                                          <p:spTgt spid="56"/>
                                        </p:tgtEl>
                                      </p:cBhvr>
                                    </p:animEffect>
                                    <p:anim calcmode="lin" valueType="num">
                                      <p:cBhvr>
                                        <p:cTn id="204" dur="1000" fill="hold"/>
                                        <p:tgtEl>
                                          <p:spTgt spid="56"/>
                                        </p:tgtEl>
                                        <p:attrNameLst>
                                          <p:attrName>ppt_x</p:attrName>
                                        </p:attrNameLst>
                                      </p:cBhvr>
                                      <p:tavLst>
                                        <p:tav tm="0">
                                          <p:val>
                                            <p:strVal val="#ppt_x"/>
                                          </p:val>
                                        </p:tav>
                                        <p:tav tm="100000">
                                          <p:val>
                                            <p:strVal val="#ppt_x"/>
                                          </p:val>
                                        </p:tav>
                                      </p:tavLst>
                                    </p:anim>
                                    <p:anim calcmode="lin" valueType="num">
                                      <p:cBhvr>
                                        <p:cTn id="205"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42" presetClass="entr" presetSubtype="0" fill="hold" grpId="0" nodeType="clickEffect">
                                  <p:stCondLst>
                                    <p:cond delay="0"/>
                                  </p:stCondLst>
                                  <p:childTnLst>
                                    <p:set>
                                      <p:cBhvr>
                                        <p:cTn id="209" dur="1" fill="hold">
                                          <p:stCondLst>
                                            <p:cond delay="0"/>
                                          </p:stCondLst>
                                        </p:cTn>
                                        <p:tgtEl>
                                          <p:spTgt spid="57"/>
                                        </p:tgtEl>
                                        <p:attrNameLst>
                                          <p:attrName>style.visibility</p:attrName>
                                        </p:attrNameLst>
                                      </p:cBhvr>
                                      <p:to>
                                        <p:strVal val="visible"/>
                                      </p:to>
                                    </p:set>
                                    <p:animEffect transition="in" filter="fade">
                                      <p:cBhvr>
                                        <p:cTn id="210" dur="1000"/>
                                        <p:tgtEl>
                                          <p:spTgt spid="57"/>
                                        </p:tgtEl>
                                      </p:cBhvr>
                                    </p:animEffect>
                                    <p:anim calcmode="lin" valueType="num">
                                      <p:cBhvr>
                                        <p:cTn id="211" dur="1000" fill="hold"/>
                                        <p:tgtEl>
                                          <p:spTgt spid="57"/>
                                        </p:tgtEl>
                                        <p:attrNameLst>
                                          <p:attrName>ppt_x</p:attrName>
                                        </p:attrNameLst>
                                      </p:cBhvr>
                                      <p:tavLst>
                                        <p:tav tm="0">
                                          <p:val>
                                            <p:strVal val="#ppt_x"/>
                                          </p:val>
                                        </p:tav>
                                        <p:tav tm="100000">
                                          <p:val>
                                            <p:strVal val="#ppt_x"/>
                                          </p:val>
                                        </p:tav>
                                      </p:tavLst>
                                    </p:anim>
                                    <p:anim calcmode="lin" valueType="num">
                                      <p:cBhvr>
                                        <p:cTn id="21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1" grpId="0"/>
      <p:bldP spid="22" grpId="0"/>
      <p:bldP spid="23" grpId="0"/>
      <p:bldP spid="19" grpId="0"/>
      <p:bldP spid="29" grpId="0"/>
      <p:bldP spid="30" grpId="0"/>
      <p:bldP spid="31" grpId="0"/>
      <p:bldP spid="32" grpId="0"/>
      <p:bldP spid="33"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P spid="55" grpId="0"/>
      <p:bldP spid="56" grpId="0"/>
      <p:bldP spid="5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Tabela 38"/>
          <p:cNvGraphicFramePr>
            <a:graphicFrameLocks noGrp="1"/>
          </p:cNvGraphicFramePr>
          <p:nvPr>
            <p:extLst>
              <p:ext uri="{D42A27DB-BD31-4B8C-83A1-F6EECF244321}">
                <p14:modId xmlns:p14="http://schemas.microsoft.com/office/powerpoint/2010/main" val="3427535604"/>
              </p:ext>
            </p:extLst>
          </p:nvPr>
        </p:nvGraphicFramePr>
        <p:xfrm>
          <a:off x="395536" y="2552695"/>
          <a:ext cx="8352928" cy="3972649"/>
        </p:xfrm>
        <a:graphic>
          <a:graphicData uri="http://schemas.openxmlformats.org/drawingml/2006/table">
            <a:tbl>
              <a:tblPr/>
              <a:tblGrid>
                <a:gridCol w="1882287"/>
                <a:gridCol w="3776264"/>
                <a:gridCol w="2694377"/>
              </a:tblGrid>
              <a:tr h="504058">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a:latin typeface="Book Antiqua"/>
                          <a:ea typeface="Calibri"/>
                          <a:cs typeface="Calibri"/>
                        </a:rPr>
                        <a:t>tempo e </a:t>
                      </a:r>
                      <a:r>
                        <a:rPr lang="en-US" sz="2000" dirty="0" err="1">
                          <a:latin typeface="Book Antiqua"/>
                          <a:ea typeface="Calibri"/>
                          <a:cs typeface="Calibri"/>
                        </a:rPr>
                        <a:t>modo</a:t>
                      </a:r>
                      <a:endParaRPr lang="pt-BR" sz="2000" dirty="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latin typeface="Book Antiqua"/>
                          <a:ea typeface="Calibri"/>
                          <a:cs typeface="Calibri"/>
                        </a:rPr>
                        <a:t>tradução</a:t>
                      </a:r>
                      <a:endParaRPr lang="pt-BR" sz="2000">
                        <a:latin typeface="Calibri"/>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en-US" sz="2000" dirty="0">
                          <a:latin typeface="Book Antiqua" panose="02040602050305030304" pitchFamily="18" charset="0"/>
                          <a:ea typeface="Calibri"/>
                          <a:cs typeface="Calibri"/>
                        </a:rPr>
                        <a:t>a) </a:t>
                      </a:r>
                      <a:r>
                        <a:rPr lang="pt-BR" sz="2000" kern="1200" dirty="0" err="1" smtClean="0">
                          <a:solidFill>
                            <a:schemeClr val="tx1"/>
                          </a:solidFill>
                          <a:effectLst/>
                          <a:latin typeface="Book Antiqua" panose="02040602050305030304" pitchFamily="18" charset="0"/>
                          <a:ea typeface="+mn-ea"/>
                          <a:cs typeface="+mn-cs"/>
                        </a:rPr>
                        <a:t>potĕrat</a:t>
                      </a:r>
                      <a:endParaRPr lang="pt-BR" sz="20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en-US" sz="2000" dirty="0">
                          <a:latin typeface="Book Antiqua" panose="02040602050305030304" pitchFamily="18" charset="0"/>
                          <a:ea typeface="Calibri"/>
                          <a:cs typeface="Calibri"/>
                        </a:rPr>
                        <a:t>b) </a:t>
                      </a:r>
                      <a:r>
                        <a:rPr lang="pt-BR" sz="2000" kern="1200" dirty="0" smtClean="0">
                          <a:solidFill>
                            <a:schemeClr val="tx1"/>
                          </a:solidFill>
                          <a:effectLst/>
                          <a:latin typeface="Book Antiqua" panose="02040602050305030304" pitchFamily="18" charset="0"/>
                          <a:ea typeface="+mn-ea"/>
                          <a:cs typeface="+mn-cs"/>
                        </a:rPr>
                        <a:t>posses</a:t>
                      </a:r>
                      <a:endParaRPr lang="pt-BR" sz="20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pt-BR" sz="2000" dirty="0">
                          <a:latin typeface="Book Antiqua" panose="02040602050305030304" pitchFamily="18" charset="0"/>
                          <a:ea typeface="Calibri"/>
                          <a:cs typeface="Calibri"/>
                        </a:rPr>
                        <a:t>c) </a:t>
                      </a:r>
                      <a:r>
                        <a:rPr lang="pt-BR" sz="2000" kern="1200" dirty="0" err="1" smtClean="0">
                          <a:solidFill>
                            <a:schemeClr val="tx1"/>
                          </a:solidFill>
                          <a:effectLst/>
                          <a:latin typeface="Book Antiqua" panose="02040602050305030304" pitchFamily="18" charset="0"/>
                          <a:ea typeface="+mn-ea"/>
                          <a:cs typeface="+mn-cs"/>
                        </a:rPr>
                        <a:t>possim</a:t>
                      </a:r>
                      <a:endParaRPr lang="pt-BR" sz="2000" dirty="0">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pt-BR" sz="2000" dirty="0" smtClean="0">
                          <a:latin typeface="Book Antiqua" panose="02040602050305030304" pitchFamily="18" charset="0"/>
                          <a:ea typeface="Calibri"/>
                          <a:cs typeface="Calibri"/>
                        </a:rPr>
                        <a:t>d) </a:t>
                      </a:r>
                      <a:r>
                        <a:rPr lang="pt-BR" sz="2000" kern="1200" dirty="0" err="1" smtClean="0">
                          <a:solidFill>
                            <a:schemeClr val="tx1"/>
                          </a:solidFill>
                          <a:effectLst/>
                          <a:latin typeface="Book Antiqua" panose="02040602050305030304" pitchFamily="18" charset="0"/>
                          <a:ea typeface="+mn-ea"/>
                          <a:cs typeface="+mn-cs"/>
                        </a:rPr>
                        <a:t>possunt</a:t>
                      </a:r>
                      <a:endParaRPr lang="pt-BR" sz="2000" strike="noStrike" dirty="0">
                        <a:effectLst/>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pt-BR" sz="2000" dirty="0">
                          <a:latin typeface="Book Antiqua" panose="02040602050305030304" pitchFamily="18" charset="0"/>
                          <a:ea typeface="Calibri"/>
                          <a:cs typeface="Calibri"/>
                        </a:rPr>
                        <a:t>e) </a:t>
                      </a:r>
                      <a:r>
                        <a:rPr lang="pt-BR" sz="2000" kern="1200" dirty="0" err="1" smtClean="0">
                          <a:solidFill>
                            <a:srgbClr val="0070C0"/>
                          </a:solidFill>
                          <a:effectLst/>
                          <a:latin typeface="Book Antiqua" panose="02040602050305030304" pitchFamily="18" charset="0"/>
                          <a:ea typeface="+mn-ea"/>
                          <a:cs typeface="+mn-cs"/>
                        </a:rPr>
                        <a:t>potu</a:t>
                      </a:r>
                      <a:r>
                        <a:rPr lang="pt-BR" sz="2000" kern="1200" dirty="0" err="1" smtClean="0">
                          <a:solidFill>
                            <a:schemeClr val="tx1"/>
                          </a:solidFill>
                          <a:effectLst/>
                          <a:latin typeface="Book Antiqua" panose="02040602050305030304" pitchFamily="18" charset="0"/>
                          <a:ea typeface="+mn-ea"/>
                          <a:cs typeface="+mn-cs"/>
                        </a:rPr>
                        <a:t>ere</a:t>
                      </a:r>
                      <a:endParaRPr lang="pt-BR" sz="2000" strike="noStrike" dirty="0">
                        <a:solidFill>
                          <a:schemeClr val="tx1"/>
                        </a:solidFill>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pt-BR" sz="2000" strike="noStrike" dirty="0" smtClean="0">
                          <a:solidFill>
                            <a:schemeClr val="tx1"/>
                          </a:solidFill>
                          <a:latin typeface="Book Antiqua" panose="02040602050305030304" pitchFamily="18" charset="0"/>
                          <a:ea typeface="Calibri"/>
                          <a:cs typeface="Calibri"/>
                        </a:rPr>
                        <a:t>f) </a:t>
                      </a:r>
                      <a:r>
                        <a:rPr lang="pt-BR" sz="2000" kern="1200" dirty="0" err="1" smtClean="0">
                          <a:solidFill>
                            <a:srgbClr val="0070C0"/>
                          </a:solidFill>
                          <a:effectLst/>
                          <a:latin typeface="Book Antiqua" panose="02040602050305030304" pitchFamily="18" charset="0"/>
                          <a:ea typeface="+mn-ea"/>
                          <a:cs typeface="+mn-cs"/>
                        </a:rPr>
                        <a:t>potu</a:t>
                      </a:r>
                      <a:r>
                        <a:rPr lang="pt-BR" sz="2000" kern="1200" dirty="0" err="1" smtClean="0">
                          <a:solidFill>
                            <a:schemeClr val="tx1"/>
                          </a:solidFill>
                          <a:effectLst/>
                          <a:latin typeface="Book Antiqua" panose="02040602050305030304" pitchFamily="18" charset="0"/>
                          <a:ea typeface="+mn-ea"/>
                          <a:cs typeface="+mn-cs"/>
                        </a:rPr>
                        <a:t>isset</a:t>
                      </a:r>
                      <a:endParaRPr lang="pt-BR" sz="2000" strike="noStrike" dirty="0">
                        <a:solidFill>
                          <a:schemeClr val="tx1"/>
                        </a:solidFill>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3">
                <a:tc>
                  <a:txBody>
                    <a:bodyPr/>
                    <a:lstStyle/>
                    <a:p>
                      <a:pPr algn="l">
                        <a:lnSpc>
                          <a:spcPct val="115000"/>
                        </a:lnSpc>
                        <a:spcAft>
                          <a:spcPts val="0"/>
                        </a:spcAft>
                      </a:pPr>
                      <a:r>
                        <a:rPr lang="pt-BR" sz="2000" strike="noStrike" dirty="0" smtClean="0">
                          <a:solidFill>
                            <a:schemeClr val="tx1"/>
                          </a:solidFill>
                          <a:latin typeface="Book Antiqua" panose="02040602050305030304" pitchFamily="18" charset="0"/>
                          <a:ea typeface="Calibri"/>
                          <a:cs typeface="Calibri"/>
                        </a:rPr>
                        <a:t>g)</a:t>
                      </a:r>
                      <a:r>
                        <a:rPr lang="pt-BR" sz="2000" strike="noStrike" baseline="0" dirty="0" smtClean="0">
                          <a:solidFill>
                            <a:schemeClr val="tx1"/>
                          </a:solidFill>
                          <a:latin typeface="Book Antiqua" panose="02040602050305030304" pitchFamily="18" charset="0"/>
                          <a:ea typeface="Calibri"/>
                          <a:cs typeface="Calibri"/>
                        </a:rPr>
                        <a:t> </a:t>
                      </a:r>
                      <a:r>
                        <a:rPr lang="pt-BR" sz="2000" kern="1200" dirty="0" err="1" smtClean="0">
                          <a:solidFill>
                            <a:srgbClr val="0070C0"/>
                          </a:solidFill>
                          <a:effectLst/>
                          <a:latin typeface="Book Antiqua" panose="02040602050305030304" pitchFamily="18" charset="0"/>
                          <a:ea typeface="+mn-ea"/>
                          <a:cs typeface="+mn-cs"/>
                        </a:rPr>
                        <a:t>potu</a:t>
                      </a:r>
                      <a:r>
                        <a:rPr lang="pt-BR" sz="2000" kern="1200" dirty="0" err="1" smtClean="0">
                          <a:solidFill>
                            <a:schemeClr val="tx1"/>
                          </a:solidFill>
                          <a:effectLst/>
                          <a:latin typeface="Book Antiqua" panose="02040602050305030304" pitchFamily="18" charset="0"/>
                          <a:ea typeface="+mn-ea"/>
                          <a:cs typeface="+mn-cs"/>
                        </a:rPr>
                        <a:t>ĕras</a:t>
                      </a:r>
                      <a:endParaRPr lang="pt-BR" sz="2000" strike="noStrike" dirty="0">
                        <a:solidFill>
                          <a:schemeClr val="tx1"/>
                        </a:solidFill>
                        <a:latin typeface="Book Antiqua" panose="02040602050305030304" pitchFamily="18" charset="0"/>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pt-BR" sz="2000" dirty="0">
                        <a:latin typeface="Book Antiqua"/>
                        <a:ea typeface="Calibri"/>
                        <a:cs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ço Reservado para Conteúdo 2"/>
          <p:cNvSpPr>
            <a:spLocks noGrp="1"/>
          </p:cNvSpPr>
          <p:nvPr>
            <p:ph idx="1"/>
          </p:nvPr>
        </p:nvSpPr>
        <p:spPr>
          <a:xfrm>
            <a:off x="0" y="188641"/>
            <a:ext cx="9144000" cy="1224136"/>
          </a:xfrm>
          <a:solidFill>
            <a:schemeClr val="bg1">
              <a:lumMod val="85000"/>
            </a:schemeClr>
          </a:solidFill>
        </p:spPr>
        <p:txBody>
          <a:bodyPr>
            <a:normAutofit fontScale="92500" lnSpcReduction="20000"/>
          </a:bodyPr>
          <a:lstStyle/>
          <a:p>
            <a:pPr marL="808038" indent="-273050">
              <a:buAutoNum type="arabicPlain" startAt="3"/>
            </a:pPr>
            <a:r>
              <a:rPr lang="pt-BR" sz="2600" dirty="0" smtClean="0">
                <a:latin typeface="Book Antiqua" pitchFamily="18" charset="0"/>
              </a:rPr>
              <a:t>A partir dos tempos primitivos do verbo que se </a:t>
            </a:r>
          </a:p>
          <a:p>
            <a:pPr marL="534988" indent="273050">
              <a:buNone/>
            </a:pPr>
            <a:r>
              <a:rPr lang="pt-BR" sz="2600" dirty="0" smtClean="0">
                <a:latin typeface="Book Antiqua" pitchFamily="18" charset="0"/>
              </a:rPr>
              <a:t>segue, indique o tempo e o modo de cada forma </a:t>
            </a:r>
          </a:p>
          <a:p>
            <a:pPr marL="534988" indent="273050">
              <a:buNone/>
            </a:pPr>
            <a:r>
              <a:rPr lang="pt-BR" sz="2600" dirty="0" smtClean="0">
                <a:latin typeface="Book Antiqua" pitchFamily="18" charset="0"/>
              </a:rPr>
              <a:t>apresentada e sua tradução. </a:t>
            </a:r>
          </a:p>
        </p:txBody>
      </p:sp>
      <p:sp>
        <p:nvSpPr>
          <p:cNvPr id="35" name="CaixaDeTexto 34"/>
          <p:cNvSpPr txBox="1"/>
          <p:nvPr/>
        </p:nvSpPr>
        <p:spPr>
          <a:xfrm>
            <a:off x="2339752" y="3141394"/>
            <a:ext cx="3672408" cy="369332"/>
          </a:xfrm>
          <a:prstGeom prst="rect">
            <a:avLst/>
          </a:prstGeom>
          <a:noFill/>
        </p:spPr>
        <p:txBody>
          <a:bodyPr wrap="square" rtlCol="0">
            <a:spAutoFit/>
          </a:bodyPr>
          <a:lstStyle/>
          <a:p>
            <a:pPr algn="ctr"/>
            <a:r>
              <a:rPr lang="pt-BR" b="1" dirty="0" smtClean="0">
                <a:solidFill>
                  <a:srgbClr val="FF0000"/>
                </a:solidFill>
              </a:rPr>
              <a:t>Pret. imperf. indicativo</a:t>
            </a:r>
            <a:endParaRPr lang="pt-BR" b="1" dirty="0">
              <a:solidFill>
                <a:srgbClr val="FF0000"/>
              </a:solidFill>
            </a:endParaRPr>
          </a:p>
        </p:txBody>
      </p:sp>
      <p:sp>
        <p:nvSpPr>
          <p:cNvPr id="36" name="CaixaDeTexto 35"/>
          <p:cNvSpPr txBox="1"/>
          <p:nvPr/>
        </p:nvSpPr>
        <p:spPr>
          <a:xfrm>
            <a:off x="6084168" y="3141394"/>
            <a:ext cx="2612976" cy="369332"/>
          </a:xfrm>
          <a:prstGeom prst="rect">
            <a:avLst/>
          </a:prstGeom>
          <a:noFill/>
        </p:spPr>
        <p:txBody>
          <a:bodyPr wrap="square" rtlCol="0">
            <a:spAutoFit/>
          </a:bodyPr>
          <a:lstStyle/>
          <a:p>
            <a:pPr algn="ctr"/>
            <a:r>
              <a:rPr lang="pt-BR" b="1" dirty="0" smtClean="0">
                <a:solidFill>
                  <a:srgbClr val="FF0000"/>
                </a:solidFill>
              </a:rPr>
              <a:t>Ele podia</a:t>
            </a:r>
            <a:endParaRPr lang="pt-BR" b="1" dirty="0">
              <a:solidFill>
                <a:srgbClr val="FF0000"/>
              </a:solidFill>
            </a:endParaRPr>
          </a:p>
        </p:txBody>
      </p:sp>
      <p:sp>
        <p:nvSpPr>
          <p:cNvPr id="15" name="Espaço Reservado para Conteúdo 2"/>
          <p:cNvSpPr txBox="1">
            <a:spLocks/>
          </p:cNvSpPr>
          <p:nvPr/>
        </p:nvSpPr>
        <p:spPr>
          <a:xfrm>
            <a:off x="539552" y="1772816"/>
            <a:ext cx="8157592" cy="57606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ctr">
              <a:buFont typeface="Arial" pitchFamily="34" charset="0"/>
              <a:buNone/>
            </a:pPr>
            <a:r>
              <a:rPr lang="pt-BR" b="1" dirty="0" err="1" smtClean="0">
                <a:latin typeface="Book Antiqua" pitchFamily="18" charset="0"/>
              </a:rPr>
              <a:t>possum</a:t>
            </a:r>
            <a:r>
              <a:rPr lang="pt-BR" b="1" dirty="0" smtClean="0">
                <a:latin typeface="Book Antiqua" pitchFamily="18" charset="0"/>
              </a:rPr>
              <a:t>, potes, posse, </a:t>
            </a:r>
            <a:r>
              <a:rPr lang="pt-BR" b="1" u="sng" dirty="0" err="1" smtClean="0">
                <a:solidFill>
                  <a:srgbClr val="0070C0"/>
                </a:solidFill>
                <a:latin typeface="Book Antiqua" pitchFamily="18" charset="0"/>
              </a:rPr>
              <a:t>potu</a:t>
            </a:r>
            <a:r>
              <a:rPr lang="pt-BR" b="1" dirty="0" err="1" smtClean="0">
                <a:latin typeface="Book Antiqua" pitchFamily="18" charset="0"/>
              </a:rPr>
              <a:t>i</a:t>
            </a:r>
            <a:r>
              <a:rPr lang="pt-BR" b="1" i="1" dirty="0" smtClean="0">
                <a:latin typeface="Book Antiqua" pitchFamily="18" charset="0"/>
              </a:rPr>
              <a:t>: </a:t>
            </a:r>
            <a:r>
              <a:rPr lang="pt-BR" b="1" dirty="0" smtClean="0">
                <a:latin typeface="Book Antiqua" pitchFamily="18" charset="0"/>
              </a:rPr>
              <a:t>poder</a:t>
            </a:r>
            <a:endParaRPr lang="pt-BR" dirty="0" smtClean="0">
              <a:latin typeface="Book Antiqua" pitchFamily="18" charset="0"/>
            </a:endParaRPr>
          </a:p>
          <a:p>
            <a:pPr marL="514350" indent="-514350">
              <a:buFont typeface="Arial" pitchFamily="34" charset="0"/>
              <a:buNone/>
            </a:pPr>
            <a:endParaRPr lang="pt-BR" dirty="0" smtClean="0">
              <a:latin typeface="Book Antiqua" pitchFamily="18" charset="0"/>
            </a:endParaRPr>
          </a:p>
        </p:txBody>
      </p:sp>
      <p:sp>
        <p:nvSpPr>
          <p:cNvPr id="16" name="CaixaDeTexto 15"/>
          <p:cNvSpPr txBox="1"/>
          <p:nvPr/>
        </p:nvSpPr>
        <p:spPr>
          <a:xfrm>
            <a:off x="2339752" y="3564150"/>
            <a:ext cx="3672408" cy="369332"/>
          </a:xfrm>
          <a:prstGeom prst="rect">
            <a:avLst/>
          </a:prstGeom>
          <a:noFill/>
        </p:spPr>
        <p:txBody>
          <a:bodyPr wrap="square" rtlCol="0">
            <a:spAutoFit/>
          </a:bodyPr>
          <a:lstStyle/>
          <a:p>
            <a:pPr algn="ctr"/>
            <a:r>
              <a:rPr lang="pt-BR" b="1" dirty="0" smtClean="0">
                <a:solidFill>
                  <a:srgbClr val="FF0000"/>
                </a:solidFill>
              </a:rPr>
              <a:t>Pret. imperf. subjuntivo</a:t>
            </a:r>
            <a:endParaRPr lang="pt-BR" b="1" dirty="0">
              <a:solidFill>
                <a:srgbClr val="FF0000"/>
              </a:solidFill>
            </a:endParaRPr>
          </a:p>
        </p:txBody>
      </p:sp>
      <p:sp>
        <p:nvSpPr>
          <p:cNvPr id="17" name="CaixaDeTexto 16"/>
          <p:cNvSpPr txBox="1"/>
          <p:nvPr/>
        </p:nvSpPr>
        <p:spPr>
          <a:xfrm>
            <a:off x="6084168" y="3564150"/>
            <a:ext cx="2612976" cy="369332"/>
          </a:xfrm>
          <a:prstGeom prst="rect">
            <a:avLst/>
          </a:prstGeom>
          <a:noFill/>
        </p:spPr>
        <p:txBody>
          <a:bodyPr wrap="square" rtlCol="0">
            <a:spAutoFit/>
          </a:bodyPr>
          <a:lstStyle/>
          <a:p>
            <a:pPr algn="ctr"/>
            <a:r>
              <a:rPr lang="pt-BR" b="1" dirty="0" smtClean="0">
                <a:solidFill>
                  <a:srgbClr val="FF0000"/>
                </a:solidFill>
              </a:rPr>
              <a:t>Se tu pudesses</a:t>
            </a:r>
            <a:endParaRPr lang="pt-BR" b="1" dirty="0">
              <a:solidFill>
                <a:srgbClr val="FF0000"/>
              </a:solidFill>
            </a:endParaRPr>
          </a:p>
        </p:txBody>
      </p:sp>
      <p:sp>
        <p:nvSpPr>
          <p:cNvPr id="18" name="CaixaDeTexto 17"/>
          <p:cNvSpPr txBox="1"/>
          <p:nvPr/>
        </p:nvSpPr>
        <p:spPr>
          <a:xfrm>
            <a:off x="2339752" y="4068206"/>
            <a:ext cx="3672408" cy="369332"/>
          </a:xfrm>
          <a:prstGeom prst="rect">
            <a:avLst/>
          </a:prstGeom>
          <a:noFill/>
        </p:spPr>
        <p:txBody>
          <a:bodyPr wrap="square" rtlCol="0">
            <a:spAutoFit/>
          </a:bodyPr>
          <a:lstStyle/>
          <a:p>
            <a:pPr algn="ctr"/>
            <a:r>
              <a:rPr lang="pt-BR" b="1" dirty="0" smtClean="0">
                <a:solidFill>
                  <a:srgbClr val="FF0000"/>
                </a:solidFill>
              </a:rPr>
              <a:t>Presente subjuntivo</a:t>
            </a:r>
            <a:endParaRPr lang="pt-BR" b="1" dirty="0">
              <a:solidFill>
                <a:srgbClr val="FF0000"/>
              </a:solidFill>
            </a:endParaRPr>
          </a:p>
        </p:txBody>
      </p:sp>
      <p:sp>
        <p:nvSpPr>
          <p:cNvPr id="19" name="CaixaDeTexto 18"/>
          <p:cNvSpPr txBox="1"/>
          <p:nvPr/>
        </p:nvSpPr>
        <p:spPr>
          <a:xfrm>
            <a:off x="6084168" y="4068206"/>
            <a:ext cx="2612976" cy="369332"/>
          </a:xfrm>
          <a:prstGeom prst="rect">
            <a:avLst/>
          </a:prstGeom>
          <a:noFill/>
        </p:spPr>
        <p:txBody>
          <a:bodyPr wrap="square" rtlCol="0">
            <a:spAutoFit/>
          </a:bodyPr>
          <a:lstStyle/>
          <a:p>
            <a:pPr algn="ctr"/>
            <a:r>
              <a:rPr lang="pt-BR" b="1" dirty="0" smtClean="0">
                <a:solidFill>
                  <a:srgbClr val="FF0000"/>
                </a:solidFill>
              </a:rPr>
              <a:t>Que eu </a:t>
            </a:r>
            <a:r>
              <a:rPr lang="pt-BR" b="1" dirty="0" smtClean="0">
                <a:solidFill>
                  <a:srgbClr val="FF0000"/>
                </a:solidFill>
              </a:rPr>
              <a:t>possa/eu poderia</a:t>
            </a:r>
            <a:endParaRPr lang="pt-BR" b="1" dirty="0">
              <a:solidFill>
                <a:srgbClr val="FF0000"/>
              </a:solidFill>
            </a:endParaRPr>
          </a:p>
        </p:txBody>
      </p:sp>
      <p:sp>
        <p:nvSpPr>
          <p:cNvPr id="20" name="CaixaDeTexto 19"/>
          <p:cNvSpPr txBox="1"/>
          <p:nvPr/>
        </p:nvSpPr>
        <p:spPr>
          <a:xfrm>
            <a:off x="2339752" y="4572262"/>
            <a:ext cx="3672408" cy="369332"/>
          </a:xfrm>
          <a:prstGeom prst="rect">
            <a:avLst/>
          </a:prstGeom>
          <a:noFill/>
        </p:spPr>
        <p:txBody>
          <a:bodyPr wrap="square" rtlCol="0">
            <a:spAutoFit/>
          </a:bodyPr>
          <a:lstStyle/>
          <a:p>
            <a:pPr algn="ctr"/>
            <a:r>
              <a:rPr lang="pt-BR" b="1" dirty="0" smtClean="0">
                <a:solidFill>
                  <a:srgbClr val="FF0000"/>
                </a:solidFill>
              </a:rPr>
              <a:t>Presente indicativo</a:t>
            </a:r>
            <a:endParaRPr lang="pt-BR" b="1" dirty="0">
              <a:solidFill>
                <a:srgbClr val="FF0000"/>
              </a:solidFill>
            </a:endParaRPr>
          </a:p>
        </p:txBody>
      </p:sp>
      <p:sp>
        <p:nvSpPr>
          <p:cNvPr id="21" name="CaixaDeTexto 20"/>
          <p:cNvSpPr txBox="1"/>
          <p:nvPr/>
        </p:nvSpPr>
        <p:spPr>
          <a:xfrm>
            <a:off x="6084168" y="4572262"/>
            <a:ext cx="2612976" cy="369332"/>
          </a:xfrm>
          <a:prstGeom prst="rect">
            <a:avLst/>
          </a:prstGeom>
          <a:noFill/>
        </p:spPr>
        <p:txBody>
          <a:bodyPr wrap="square" rtlCol="0">
            <a:spAutoFit/>
          </a:bodyPr>
          <a:lstStyle/>
          <a:p>
            <a:pPr algn="ctr"/>
            <a:r>
              <a:rPr lang="pt-BR" b="1" dirty="0" smtClean="0">
                <a:solidFill>
                  <a:srgbClr val="FF0000"/>
                </a:solidFill>
              </a:rPr>
              <a:t>Eles podem</a:t>
            </a:r>
            <a:endParaRPr lang="pt-BR" b="1" dirty="0">
              <a:solidFill>
                <a:srgbClr val="FF0000"/>
              </a:solidFill>
            </a:endParaRPr>
          </a:p>
        </p:txBody>
      </p:sp>
      <p:sp>
        <p:nvSpPr>
          <p:cNvPr id="22" name="CaixaDeTexto 21"/>
          <p:cNvSpPr txBox="1"/>
          <p:nvPr/>
        </p:nvSpPr>
        <p:spPr>
          <a:xfrm>
            <a:off x="2339752" y="5085610"/>
            <a:ext cx="3672408" cy="369332"/>
          </a:xfrm>
          <a:prstGeom prst="rect">
            <a:avLst/>
          </a:prstGeom>
          <a:noFill/>
        </p:spPr>
        <p:txBody>
          <a:bodyPr wrap="square" rtlCol="0">
            <a:spAutoFit/>
          </a:bodyPr>
          <a:lstStyle/>
          <a:p>
            <a:pPr algn="ctr"/>
            <a:r>
              <a:rPr lang="pt-BR" b="1" dirty="0" smtClean="0">
                <a:solidFill>
                  <a:srgbClr val="FF0000"/>
                </a:solidFill>
              </a:rPr>
              <a:t>Pret. perfeito indicativo</a:t>
            </a:r>
            <a:endParaRPr lang="pt-BR" b="1" dirty="0">
              <a:solidFill>
                <a:srgbClr val="FF0000"/>
              </a:solidFill>
            </a:endParaRPr>
          </a:p>
        </p:txBody>
      </p:sp>
      <p:sp>
        <p:nvSpPr>
          <p:cNvPr id="23" name="CaixaDeTexto 22"/>
          <p:cNvSpPr txBox="1"/>
          <p:nvPr/>
        </p:nvSpPr>
        <p:spPr>
          <a:xfrm>
            <a:off x="6084168" y="5085610"/>
            <a:ext cx="2612976" cy="369332"/>
          </a:xfrm>
          <a:prstGeom prst="rect">
            <a:avLst/>
          </a:prstGeom>
          <a:noFill/>
        </p:spPr>
        <p:txBody>
          <a:bodyPr wrap="square" rtlCol="0">
            <a:spAutoFit/>
          </a:bodyPr>
          <a:lstStyle/>
          <a:p>
            <a:pPr algn="ctr"/>
            <a:r>
              <a:rPr lang="pt-BR" b="1" dirty="0" smtClean="0">
                <a:solidFill>
                  <a:srgbClr val="FF0000"/>
                </a:solidFill>
              </a:rPr>
              <a:t>Ele puderam</a:t>
            </a:r>
            <a:endParaRPr lang="pt-BR" b="1" dirty="0">
              <a:solidFill>
                <a:srgbClr val="FF0000"/>
              </a:solidFill>
            </a:endParaRPr>
          </a:p>
        </p:txBody>
      </p:sp>
      <p:sp>
        <p:nvSpPr>
          <p:cNvPr id="24" name="CaixaDeTexto 23"/>
          <p:cNvSpPr txBox="1"/>
          <p:nvPr/>
        </p:nvSpPr>
        <p:spPr>
          <a:xfrm>
            <a:off x="2339752" y="5580374"/>
            <a:ext cx="3672408" cy="369332"/>
          </a:xfrm>
          <a:prstGeom prst="rect">
            <a:avLst/>
          </a:prstGeom>
          <a:noFill/>
        </p:spPr>
        <p:txBody>
          <a:bodyPr wrap="square" rtlCol="0">
            <a:spAutoFit/>
          </a:bodyPr>
          <a:lstStyle/>
          <a:p>
            <a:pPr algn="ctr"/>
            <a:r>
              <a:rPr lang="pt-BR" b="1" dirty="0" smtClean="0">
                <a:solidFill>
                  <a:srgbClr val="FF0000"/>
                </a:solidFill>
              </a:rPr>
              <a:t>Pret. </a:t>
            </a:r>
            <a:r>
              <a:rPr lang="pt-BR" b="1" dirty="0" smtClean="0">
                <a:solidFill>
                  <a:srgbClr val="FF0000"/>
                </a:solidFill>
              </a:rPr>
              <a:t>mais-que-perf</a:t>
            </a:r>
            <a:r>
              <a:rPr lang="pt-BR" b="1" dirty="0" smtClean="0">
                <a:solidFill>
                  <a:srgbClr val="FF0000"/>
                </a:solidFill>
              </a:rPr>
              <a:t>. subjuntivo</a:t>
            </a:r>
            <a:endParaRPr lang="pt-BR" b="1" dirty="0">
              <a:solidFill>
                <a:srgbClr val="FF0000"/>
              </a:solidFill>
            </a:endParaRPr>
          </a:p>
        </p:txBody>
      </p:sp>
      <p:sp>
        <p:nvSpPr>
          <p:cNvPr id="25" name="CaixaDeTexto 24"/>
          <p:cNvSpPr txBox="1"/>
          <p:nvPr/>
        </p:nvSpPr>
        <p:spPr>
          <a:xfrm>
            <a:off x="6084168" y="5480736"/>
            <a:ext cx="2612976" cy="584775"/>
          </a:xfrm>
          <a:prstGeom prst="rect">
            <a:avLst/>
          </a:prstGeom>
          <a:noFill/>
        </p:spPr>
        <p:txBody>
          <a:bodyPr wrap="square" rtlCol="0">
            <a:spAutoFit/>
          </a:bodyPr>
          <a:lstStyle/>
          <a:p>
            <a:pPr algn="ctr"/>
            <a:r>
              <a:rPr lang="pt-BR" sz="1600" b="1" dirty="0" smtClean="0">
                <a:solidFill>
                  <a:srgbClr val="FF0000"/>
                </a:solidFill>
              </a:rPr>
              <a:t>Se ele tivesse </a:t>
            </a:r>
            <a:r>
              <a:rPr lang="pt-BR" sz="1600" b="1" dirty="0" smtClean="0">
                <a:solidFill>
                  <a:srgbClr val="FF0000"/>
                </a:solidFill>
              </a:rPr>
              <a:t>podido/</a:t>
            </a:r>
          </a:p>
          <a:p>
            <a:pPr algn="ctr"/>
            <a:r>
              <a:rPr lang="pt-BR" sz="1600" b="1" dirty="0" smtClean="0">
                <a:solidFill>
                  <a:srgbClr val="FF0000"/>
                </a:solidFill>
              </a:rPr>
              <a:t>Ele teria podido</a:t>
            </a:r>
            <a:endParaRPr lang="pt-BR" sz="1600" b="1" dirty="0">
              <a:solidFill>
                <a:srgbClr val="FF0000"/>
              </a:solidFill>
            </a:endParaRPr>
          </a:p>
        </p:txBody>
      </p:sp>
      <p:sp>
        <p:nvSpPr>
          <p:cNvPr id="26" name="CaixaDeTexto 25"/>
          <p:cNvSpPr txBox="1"/>
          <p:nvPr/>
        </p:nvSpPr>
        <p:spPr>
          <a:xfrm>
            <a:off x="2339752" y="6084430"/>
            <a:ext cx="3672408" cy="369332"/>
          </a:xfrm>
          <a:prstGeom prst="rect">
            <a:avLst/>
          </a:prstGeom>
          <a:noFill/>
        </p:spPr>
        <p:txBody>
          <a:bodyPr wrap="square" rtlCol="0">
            <a:spAutoFit/>
          </a:bodyPr>
          <a:lstStyle/>
          <a:p>
            <a:pPr algn="ctr"/>
            <a:r>
              <a:rPr lang="pt-BR" b="1" dirty="0" smtClean="0">
                <a:solidFill>
                  <a:srgbClr val="FF0000"/>
                </a:solidFill>
              </a:rPr>
              <a:t>Pret. mais-que-perf. indicativo</a:t>
            </a:r>
            <a:endParaRPr lang="pt-BR" b="1" dirty="0">
              <a:solidFill>
                <a:srgbClr val="FF0000"/>
              </a:solidFill>
            </a:endParaRPr>
          </a:p>
        </p:txBody>
      </p:sp>
      <p:sp>
        <p:nvSpPr>
          <p:cNvPr id="27" name="CaixaDeTexto 26"/>
          <p:cNvSpPr txBox="1"/>
          <p:nvPr/>
        </p:nvSpPr>
        <p:spPr>
          <a:xfrm>
            <a:off x="6012160" y="6084430"/>
            <a:ext cx="2736304" cy="353943"/>
          </a:xfrm>
          <a:prstGeom prst="rect">
            <a:avLst/>
          </a:prstGeom>
          <a:noFill/>
        </p:spPr>
        <p:txBody>
          <a:bodyPr wrap="square" rtlCol="0">
            <a:spAutoFit/>
          </a:bodyPr>
          <a:lstStyle/>
          <a:p>
            <a:pPr algn="ctr"/>
            <a:r>
              <a:rPr lang="pt-BR" sz="1700" b="1" dirty="0" smtClean="0">
                <a:solidFill>
                  <a:srgbClr val="FF0000"/>
                </a:solidFill>
              </a:rPr>
              <a:t>Tu tinhas podido/tu puderas</a:t>
            </a:r>
            <a:endParaRPr lang="pt-BR" sz="1700" b="1" dirty="0">
              <a:solidFill>
                <a:srgbClr val="FF0000"/>
              </a:solidFill>
            </a:endParaRPr>
          </a:p>
        </p:txBody>
      </p:sp>
    </p:spTree>
    <p:extLst>
      <p:ext uri="{BB962C8B-B14F-4D97-AF65-F5344CB8AC3E}">
        <p14:creationId xmlns:p14="http://schemas.microsoft.com/office/powerpoint/2010/main" val="44086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1000"/>
                                        <p:tgtEl>
                                          <p:spTgt spid="36"/>
                                        </p:tgtEl>
                                      </p:cBhvr>
                                    </p:animEffect>
                                    <p:anim calcmode="lin" valueType="num">
                                      <p:cBhvr>
                                        <p:cTn id="15" dur="1000" fill="hold"/>
                                        <p:tgtEl>
                                          <p:spTgt spid="36"/>
                                        </p:tgtEl>
                                        <p:attrNameLst>
                                          <p:attrName>ppt_x</p:attrName>
                                        </p:attrNameLst>
                                      </p:cBhvr>
                                      <p:tavLst>
                                        <p:tav tm="0">
                                          <p:val>
                                            <p:strVal val="#ppt_x"/>
                                          </p:val>
                                        </p:tav>
                                        <p:tav tm="100000">
                                          <p:val>
                                            <p:strVal val="#ppt_x"/>
                                          </p:val>
                                        </p:tav>
                                      </p:tavLst>
                                    </p:anim>
                                    <p:anim calcmode="lin" valueType="num">
                                      <p:cBhvr>
                                        <p:cTn id="1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1000"/>
                                        <p:tgtEl>
                                          <p:spTgt spid="19"/>
                                        </p:tgtEl>
                                      </p:cBhvr>
                                    </p:animEffect>
                                    <p:anim calcmode="lin" valueType="num">
                                      <p:cBhvr>
                                        <p:cTn id="43" dur="1000" fill="hold"/>
                                        <p:tgtEl>
                                          <p:spTgt spid="19"/>
                                        </p:tgtEl>
                                        <p:attrNameLst>
                                          <p:attrName>ppt_x</p:attrName>
                                        </p:attrNameLst>
                                      </p:cBhvr>
                                      <p:tavLst>
                                        <p:tav tm="0">
                                          <p:val>
                                            <p:strVal val="#ppt_x"/>
                                          </p:val>
                                        </p:tav>
                                        <p:tav tm="100000">
                                          <p:val>
                                            <p:strVal val="#ppt_x"/>
                                          </p:val>
                                        </p:tav>
                                      </p:tavLst>
                                    </p:anim>
                                    <p:anim calcmode="lin" valueType="num">
                                      <p:cBhvr>
                                        <p:cTn id="4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1000"/>
                                        <p:tgtEl>
                                          <p:spTgt spid="21"/>
                                        </p:tgtEl>
                                      </p:cBhvr>
                                    </p:animEffect>
                                    <p:anim calcmode="lin" valueType="num">
                                      <p:cBhvr>
                                        <p:cTn id="57" dur="1000" fill="hold"/>
                                        <p:tgtEl>
                                          <p:spTgt spid="21"/>
                                        </p:tgtEl>
                                        <p:attrNameLst>
                                          <p:attrName>ppt_x</p:attrName>
                                        </p:attrNameLst>
                                      </p:cBhvr>
                                      <p:tavLst>
                                        <p:tav tm="0">
                                          <p:val>
                                            <p:strVal val="#ppt_x"/>
                                          </p:val>
                                        </p:tav>
                                        <p:tav tm="100000">
                                          <p:val>
                                            <p:strVal val="#ppt_x"/>
                                          </p:val>
                                        </p:tav>
                                      </p:tavLst>
                                    </p:anim>
                                    <p:anim calcmode="lin" valueType="num">
                                      <p:cBhvr>
                                        <p:cTn id="5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1000"/>
                                        <p:tgtEl>
                                          <p:spTgt spid="22"/>
                                        </p:tgtEl>
                                      </p:cBhvr>
                                    </p:animEffect>
                                    <p:anim calcmode="lin" valueType="num">
                                      <p:cBhvr>
                                        <p:cTn id="64" dur="1000" fill="hold"/>
                                        <p:tgtEl>
                                          <p:spTgt spid="22"/>
                                        </p:tgtEl>
                                        <p:attrNameLst>
                                          <p:attrName>ppt_x</p:attrName>
                                        </p:attrNameLst>
                                      </p:cBhvr>
                                      <p:tavLst>
                                        <p:tav tm="0">
                                          <p:val>
                                            <p:strVal val="#ppt_x"/>
                                          </p:val>
                                        </p:tav>
                                        <p:tav tm="100000">
                                          <p:val>
                                            <p:strVal val="#ppt_x"/>
                                          </p:val>
                                        </p:tav>
                                      </p:tavLst>
                                    </p:anim>
                                    <p:anim calcmode="lin" valueType="num">
                                      <p:cBhvr>
                                        <p:cTn id="6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ppt_x</p:attrName>
                                        </p:attrNameLst>
                                      </p:cBhvr>
                                      <p:tavLst>
                                        <p:tav tm="0">
                                          <p:val>
                                            <p:strVal val="#ppt_x"/>
                                          </p:val>
                                        </p:tav>
                                        <p:tav tm="100000">
                                          <p:val>
                                            <p:strVal val="#ppt_x"/>
                                          </p:val>
                                        </p:tav>
                                      </p:tavLst>
                                    </p:anim>
                                    <p:anim calcmode="lin" valueType="num">
                                      <p:cBhvr>
                                        <p:cTn id="7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1000"/>
                                        <p:tgtEl>
                                          <p:spTgt spid="24"/>
                                        </p:tgtEl>
                                      </p:cBhvr>
                                    </p:animEffect>
                                    <p:anim calcmode="lin" valueType="num">
                                      <p:cBhvr>
                                        <p:cTn id="78" dur="1000" fill="hold"/>
                                        <p:tgtEl>
                                          <p:spTgt spid="24"/>
                                        </p:tgtEl>
                                        <p:attrNameLst>
                                          <p:attrName>ppt_x</p:attrName>
                                        </p:attrNameLst>
                                      </p:cBhvr>
                                      <p:tavLst>
                                        <p:tav tm="0">
                                          <p:val>
                                            <p:strVal val="#ppt_x"/>
                                          </p:val>
                                        </p:tav>
                                        <p:tav tm="100000">
                                          <p:val>
                                            <p:strVal val="#ppt_x"/>
                                          </p:val>
                                        </p:tav>
                                      </p:tavLst>
                                    </p:anim>
                                    <p:anim calcmode="lin" valueType="num">
                                      <p:cBhvr>
                                        <p:cTn id="7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fade">
                                      <p:cBhvr>
                                        <p:cTn id="84" dur="1000"/>
                                        <p:tgtEl>
                                          <p:spTgt spid="25"/>
                                        </p:tgtEl>
                                      </p:cBhvr>
                                    </p:animEffect>
                                    <p:anim calcmode="lin" valueType="num">
                                      <p:cBhvr>
                                        <p:cTn id="85" dur="1000" fill="hold"/>
                                        <p:tgtEl>
                                          <p:spTgt spid="25"/>
                                        </p:tgtEl>
                                        <p:attrNameLst>
                                          <p:attrName>ppt_x</p:attrName>
                                        </p:attrNameLst>
                                      </p:cBhvr>
                                      <p:tavLst>
                                        <p:tav tm="0">
                                          <p:val>
                                            <p:strVal val="#ppt_x"/>
                                          </p:val>
                                        </p:tav>
                                        <p:tav tm="100000">
                                          <p:val>
                                            <p:strVal val="#ppt_x"/>
                                          </p:val>
                                        </p:tav>
                                      </p:tavLst>
                                    </p:anim>
                                    <p:anim calcmode="lin" valueType="num">
                                      <p:cBhvr>
                                        <p:cTn id="8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fade">
                                      <p:cBhvr>
                                        <p:cTn id="91" dur="1000"/>
                                        <p:tgtEl>
                                          <p:spTgt spid="26"/>
                                        </p:tgtEl>
                                      </p:cBhvr>
                                    </p:animEffect>
                                    <p:anim calcmode="lin" valueType="num">
                                      <p:cBhvr>
                                        <p:cTn id="92" dur="1000" fill="hold"/>
                                        <p:tgtEl>
                                          <p:spTgt spid="26"/>
                                        </p:tgtEl>
                                        <p:attrNameLst>
                                          <p:attrName>ppt_x</p:attrName>
                                        </p:attrNameLst>
                                      </p:cBhvr>
                                      <p:tavLst>
                                        <p:tav tm="0">
                                          <p:val>
                                            <p:strVal val="#ppt_x"/>
                                          </p:val>
                                        </p:tav>
                                        <p:tav tm="100000">
                                          <p:val>
                                            <p:strVal val="#ppt_x"/>
                                          </p:val>
                                        </p:tav>
                                      </p:tavLst>
                                    </p:anim>
                                    <p:anim calcmode="lin" valueType="num">
                                      <p:cBhvr>
                                        <p:cTn id="9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fade">
                                      <p:cBhvr>
                                        <p:cTn id="98" dur="1000"/>
                                        <p:tgtEl>
                                          <p:spTgt spid="27"/>
                                        </p:tgtEl>
                                      </p:cBhvr>
                                    </p:animEffect>
                                    <p:anim calcmode="lin" valueType="num">
                                      <p:cBhvr>
                                        <p:cTn id="99" dur="1000" fill="hold"/>
                                        <p:tgtEl>
                                          <p:spTgt spid="27"/>
                                        </p:tgtEl>
                                        <p:attrNameLst>
                                          <p:attrName>ppt_x</p:attrName>
                                        </p:attrNameLst>
                                      </p:cBhvr>
                                      <p:tavLst>
                                        <p:tav tm="0">
                                          <p:val>
                                            <p:strVal val="#ppt_x"/>
                                          </p:val>
                                        </p:tav>
                                        <p:tav tm="100000">
                                          <p:val>
                                            <p:strVal val="#ppt_x"/>
                                          </p:val>
                                        </p:tav>
                                      </p:tavLst>
                                    </p:anim>
                                    <p:anim calcmode="lin" valueType="num">
                                      <p:cBhvr>
                                        <p:cTn id="10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76672"/>
            <a:ext cx="9144000" cy="720080"/>
          </a:xfrm>
          <a:solidFill>
            <a:schemeClr val="bg1">
              <a:lumMod val="85000"/>
            </a:schemeClr>
          </a:solidFill>
        </p:spPr>
        <p:txBody>
          <a:bodyPr>
            <a:normAutofit/>
          </a:bodyPr>
          <a:lstStyle/>
          <a:p>
            <a:pPr marL="1081088" indent="-725488">
              <a:buAutoNum type="arabicPlain" startAt="4"/>
            </a:pPr>
            <a:r>
              <a:rPr lang="pt-BR" dirty="0" smtClean="0">
                <a:latin typeface="Book Antiqua" pitchFamily="18" charset="0"/>
              </a:rPr>
              <a:t>Retire do texto. </a:t>
            </a:r>
          </a:p>
        </p:txBody>
      </p:sp>
      <p:graphicFrame>
        <p:nvGraphicFramePr>
          <p:cNvPr id="2" name="Tabela 1"/>
          <p:cNvGraphicFramePr>
            <a:graphicFrameLocks noGrp="1"/>
          </p:cNvGraphicFramePr>
          <p:nvPr>
            <p:extLst>
              <p:ext uri="{D42A27DB-BD31-4B8C-83A1-F6EECF244321}">
                <p14:modId xmlns:p14="http://schemas.microsoft.com/office/powerpoint/2010/main" val="2232104505"/>
              </p:ext>
            </p:extLst>
          </p:nvPr>
        </p:nvGraphicFramePr>
        <p:xfrm>
          <a:off x="467544" y="1700808"/>
          <a:ext cx="8352928" cy="4320480"/>
        </p:xfrm>
        <a:graphic>
          <a:graphicData uri="http://schemas.openxmlformats.org/drawingml/2006/table">
            <a:tbl>
              <a:tblPr firstRow="1" firstCol="1" bandRow="1">
                <a:tableStyleId>{D7AC3CCA-C797-4891-BE02-D94E43425B78}</a:tableStyleId>
              </a:tblPr>
              <a:tblGrid>
                <a:gridCol w="524646"/>
                <a:gridCol w="4011858"/>
                <a:gridCol w="3816424"/>
              </a:tblGrid>
              <a:tr h="720080">
                <a:tc>
                  <a:txBody>
                    <a:bodyPr/>
                    <a:lstStyle/>
                    <a:p>
                      <a:pPr>
                        <a:lnSpc>
                          <a:spcPct val="115000"/>
                        </a:lnSpc>
                        <a:spcAft>
                          <a:spcPts val="0"/>
                        </a:spcAft>
                      </a:pPr>
                      <a:r>
                        <a:rPr lang="pt-BR" sz="2000" dirty="0">
                          <a:effectLst/>
                        </a:rPr>
                        <a:t>a)</a:t>
                      </a:r>
                      <a:endParaRPr lang="pt-BR" sz="200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b="0" dirty="0">
                          <a:effectLst/>
                        </a:rPr>
                        <a:t>Um pronome possessivo </a:t>
                      </a:r>
                      <a:endParaRPr lang="pt-BR" sz="2000" b="0" dirty="0" smtClean="0">
                        <a:effectLst/>
                      </a:endParaRPr>
                    </a:p>
                    <a:p>
                      <a:pPr>
                        <a:lnSpc>
                          <a:spcPct val="115000"/>
                        </a:lnSpc>
                        <a:spcAft>
                          <a:spcPts val="0"/>
                        </a:spcAft>
                      </a:pPr>
                      <a:r>
                        <a:rPr lang="pt-BR" sz="2000" b="0" dirty="0" smtClean="0">
                          <a:effectLst/>
                        </a:rPr>
                        <a:t>e </a:t>
                      </a:r>
                      <a:r>
                        <a:rPr lang="pt-BR" sz="2000" b="0" dirty="0">
                          <a:effectLst/>
                        </a:rPr>
                        <a:t>o termo a que ele se refere:</a:t>
                      </a:r>
                      <a:endParaRPr lang="pt-BR" sz="2000" b="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 </a:t>
                      </a:r>
                      <a:endParaRPr lang="pt-BR" sz="2000" dirty="0">
                        <a:effectLst/>
                        <a:latin typeface="Book Antiqua" panose="02040602050305030304" pitchFamily="18" charset="0"/>
                        <a:ea typeface="Calibri"/>
                        <a:cs typeface="Times New Roman"/>
                      </a:endParaRPr>
                    </a:p>
                  </a:txBody>
                  <a:tcPr marL="68580" marR="68580" marT="0" marB="0"/>
                </a:tc>
              </a:tr>
              <a:tr h="720080">
                <a:tc>
                  <a:txBody>
                    <a:bodyPr/>
                    <a:lstStyle/>
                    <a:p>
                      <a:pPr>
                        <a:lnSpc>
                          <a:spcPct val="115000"/>
                        </a:lnSpc>
                        <a:spcAft>
                          <a:spcPts val="0"/>
                        </a:spcAft>
                      </a:pPr>
                      <a:r>
                        <a:rPr lang="pt-BR" sz="2000">
                          <a:effectLst/>
                        </a:rPr>
                        <a:t>b)</a:t>
                      </a:r>
                      <a:endParaRPr lang="pt-BR" sz="200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Um adjunto adverbial (prep. + acus.)</a:t>
                      </a:r>
                      <a:endParaRPr lang="pt-BR" sz="200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a:effectLst/>
                        </a:rPr>
                        <a:t> </a:t>
                      </a:r>
                      <a:endParaRPr lang="pt-BR" sz="2000">
                        <a:effectLst/>
                        <a:latin typeface="Book Antiqua" panose="02040602050305030304" pitchFamily="18" charset="0"/>
                        <a:ea typeface="Calibri"/>
                        <a:cs typeface="Times New Roman"/>
                      </a:endParaRPr>
                    </a:p>
                  </a:txBody>
                  <a:tcPr marL="68580" marR="68580" marT="0" marB="0"/>
                </a:tc>
              </a:tr>
              <a:tr h="720080">
                <a:tc>
                  <a:txBody>
                    <a:bodyPr/>
                    <a:lstStyle/>
                    <a:p>
                      <a:pPr>
                        <a:lnSpc>
                          <a:spcPct val="115000"/>
                        </a:lnSpc>
                        <a:spcAft>
                          <a:spcPts val="0"/>
                        </a:spcAft>
                      </a:pPr>
                      <a:r>
                        <a:rPr lang="pt-BR" sz="2000">
                          <a:effectLst/>
                        </a:rPr>
                        <a:t>c) </a:t>
                      </a:r>
                      <a:endParaRPr lang="pt-BR" sz="200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Um adjunto adverbial (prep. + abl.)</a:t>
                      </a:r>
                      <a:endParaRPr lang="pt-BR" sz="200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 </a:t>
                      </a:r>
                      <a:endParaRPr lang="pt-BR" sz="2000" dirty="0">
                        <a:effectLst/>
                        <a:latin typeface="Book Antiqua" panose="02040602050305030304" pitchFamily="18" charset="0"/>
                        <a:ea typeface="Calibri"/>
                        <a:cs typeface="Times New Roman"/>
                      </a:endParaRPr>
                    </a:p>
                  </a:txBody>
                  <a:tcPr marL="68580" marR="68580" marT="0" marB="0"/>
                </a:tc>
              </a:tr>
              <a:tr h="720080">
                <a:tc>
                  <a:txBody>
                    <a:bodyPr/>
                    <a:lstStyle/>
                    <a:p>
                      <a:pPr>
                        <a:lnSpc>
                          <a:spcPct val="115000"/>
                        </a:lnSpc>
                        <a:spcAft>
                          <a:spcPts val="0"/>
                        </a:spcAft>
                      </a:pPr>
                      <a:r>
                        <a:rPr lang="pt-BR" sz="2000">
                          <a:effectLst/>
                        </a:rPr>
                        <a:t>d)</a:t>
                      </a:r>
                      <a:endParaRPr lang="pt-BR" sz="200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Um adjunto adverbial (abl.)</a:t>
                      </a:r>
                      <a:endParaRPr lang="pt-BR" sz="200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a:effectLst/>
                        </a:rPr>
                        <a:t> </a:t>
                      </a:r>
                      <a:endParaRPr lang="pt-BR" sz="2000">
                        <a:effectLst/>
                        <a:latin typeface="Book Antiqua" panose="02040602050305030304" pitchFamily="18" charset="0"/>
                        <a:ea typeface="Calibri"/>
                        <a:cs typeface="Times New Roman"/>
                      </a:endParaRPr>
                    </a:p>
                  </a:txBody>
                  <a:tcPr marL="68580" marR="68580" marT="0" marB="0"/>
                </a:tc>
              </a:tr>
              <a:tr h="720080">
                <a:tc>
                  <a:txBody>
                    <a:bodyPr/>
                    <a:lstStyle/>
                    <a:p>
                      <a:pPr>
                        <a:lnSpc>
                          <a:spcPct val="115000"/>
                        </a:lnSpc>
                        <a:spcAft>
                          <a:spcPts val="0"/>
                        </a:spcAft>
                      </a:pPr>
                      <a:r>
                        <a:rPr lang="pt-BR" sz="2000">
                          <a:effectLst/>
                        </a:rPr>
                        <a:t>e)</a:t>
                      </a:r>
                      <a:endParaRPr lang="pt-BR" sz="200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Dois verbos no infinitivo</a:t>
                      </a:r>
                      <a:endParaRPr lang="pt-BR" sz="200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a:effectLst/>
                        </a:rPr>
                        <a:t> </a:t>
                      </a:r>
                      <a:endParaRPr lang="pt-BR" sz="2000">
                        <a:effectLst/>
                        <a:latin typeface="Book Antiqua" panose="02040602050305030304" pitchFamily="18" charset="0"/>
                        <a:ea typeface="Calibri"/>
                        <a:cs typeface="Times New Roman"/>
                      </a:endParaRPr>
                    </a:p>
                  </a:txBody>
                  <a:tcPr marL="68580" marR="68580" marT="0" marB="0"/>
                </a:tc>
              </a:tr>
              <a:tr h="720080">
                <a:tc>
                  <a:txBody>
                    <a:bodyPr/>
                    <a:lstStyle/>
                    <a:p>
                      <a:pPr>
                        <a:lnSpc>
                          <a:spcPct val="115000"/>
                        </a:lnSpc>
                        <a:spcAft>
                          <a:spcPts val="0"/>
                        </a:spcAft>
                      </a:pPr>
                      <a:r>
                        <a:rPr lang="pt-BR" sz="2000">
                          <a:effectLst/>
                        </a:rPr>
                        <a:t>f)</a:t>
                      </a:r>
                      <a:endParaRPr lang="pt-BR" sz="200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As palavras invariáveis</a:t>
                      </a:r>
                      <a:endParaRPr lang="pt-BR" sz="2000" dirty="0">
                        <a:effectLst/>
                        <a:latin typeface="Book Antiqua" panose="02040602050305030304" pitchFamily="18" charset="0"/>
                        <a:ea typeface="Calibri"/>
                        <a:cs typeface="Times New Roman"/>
                      </a:endParaRPr>
                    </a:p>
                  </a:txBody>
                  <a:tcPr marL="68580" marR="68580" marT="0" marB="0" anchor="ctr"/>
                </a:tc>
                <a:tc>
                  <a:txBody>
                    <a:bodyPr/>
                    <a:lstStyle/>
                    <a:p>
                      <a:pPr>
                        <a:lnSpc>
                          <a:spcPct val="115000"/>
                        </a:lnSpc>
                        <a:spcAft>
                          <a:spcPts val="0"/>
                        </a:spcAft>
                      </a:pPr>
                      <a:r>
                        <a:rPr lang="pt-BR" sz="2000" dirty="0">
                          <a:effectLst/>
                        </a:rPr>
                        <a:t> </a:t>
                      </a:r>
                      <a:endParaRPr lang="pt-BR" sz="2000" dirty="0">
                        <a:effectLst/>
                        <a:latin typeface="Book Antiqua" panose="02040602050305030304" pitchFamily="18" charset="0"/>
                        <a:ea typeface="Calibri"/>
                        <a:cs typeface="Times New Roman"/>
                      </a:endParaRPr>
                    </a:p>
                  </a:txBody>
                  <a:tcPr marL="68580" marR="68580" marT="0" marB="0"/>
                </a:tc>
              </a:tr>
            </a:tbl>
          </a:graphicData>
        </a:graphic>
      </p:graphicFrame>
      <p:sp>
        <p:nvSpPr>
          <p:cNvPr id="35" name="CaixaDeTexto 34"/>
          <p:cNvSpPr txBox="1"/>
          <p:nvPr/>
        </p:nvSpPr>
        <p:spPr>
          <a:xfrm>
            <a:off x="5076056" y="1835532"/>
            <a:ext cx="3600400" cy="369332"/>
          </a:xfrm>
          <a:prstGeom prst="rect">
            <a:avLst/>
          </a:prstGeom>
          <a:noFill/>
        </p:spPr>
        <p:txBody>
          <a:bodyPr wrap="square" rtlCol="0">
            <a:spAutoFit/>
          </a:bodyPr>
          <a:lstStyle/>
          <a:p>
            <a:pPr algn="ctr"/>
            <a:r>
              <a:rPr lang="pt-BR" b="1" dirty="0" err="1" smtClean="0">
                <a:solidFill>
                  <a:srgbClr val="FF0000"/>
                </a:solidFill>
              </a:rPr>
              <a:t>suum</a:t>
            </a:r>
            <a:r>
              <a:rPr lang="pt-BR" b="1" dirty="0" smtClean="0">
                <a:solidFill>
                  <a:srgbClr val="FF0000"/>
                </a:solidFill>
              </a:rPr>
              <a:t> </a:t>
            </a:r>
            <a:r>
              <a:rPr lang="pt-BR" b="1" dirty="0" smtClean="0">
                <a:solidFill>
                  <a:srgbClr val="FF0000"/>
                </a:solidFill>
                <a:sym typeface="Wingdings" panose="05000000000000000000" pitchFamily="2" charset="2"/>
              </a:rPr>
              <a:t> </a:t>
            </a:r>
            <a:r>
              <a:rPr lang="pt-BR" b="1" dirty="0" err="1" smtClean="0">
                <a:solidFill>
                  <a:srgbClr val="FF0000"/>
                </a:solidFill>
                <a:sym typeface="Wingdings" panose="05000000000000000000" pitchFamily="2" charset="2"/>
              </a:rPr>
              <a:t>simulacrum</a:t>
            </a:r>
            <a:endParaRPr lang="pt-BR" b="1" dirty="0">
              <a:solidFill>
                <a:srgbClr val="FF0000"/>
              </a:solidFill>
            </a:endParaRPr>
          </a:p>
        </p:txBody>
      </p:sp>
      <p:sp>
        <p:nvSpPr>
          <p:cNvPr id="13" name="CaixaDeTexto 12"/>
          <p:cNvSpPr txBox="1"/>
          <p:nvPr/>
        </p:nvSpPr>
        <p:spPr>
          <a:xfrm>
            <a:off x="5076056" y="2555612"/>
            <a:ext cx="3600400" cy="369332"/>
          </a:xfrm>
          <a:prstGeom prst="rect">
            <a:avLst/>
          </a:prstGeom>
          <a:noFill/>
        </p:spPr>
        <p:txBody>
          <a:bodyPr wrap="square" rtlCol="0">
            <a:spAutoFit/>
          </a:bodyPr>
          <a:lstStyle/>
          <a:p>
            <a:pPr algn="ctr"/>
            <a:r>
              <a:rPr lang="pt-BR" b="1" dirty="0" smtClean="0">
                <a:solidFill>
                  <a:srgbClr val="FF0000"/>
                </a:solidFill>
              </a:rPr>
              <a:t>Per </a:t>
            </a:r>
            <a:r>
              <a:rPr lang="pt-BR" b="1" dirty="0" err="1" smtClean="0">
                <a:solidFill>
                  <a:srgbClr val="FF0000"/>
                </a:solidFill>
              </a:rPr>
              <a:t>flumen</a:t>
            </a:r>
            <a:endParaRPr lang="pt-BR" b="1" dirty="0">
              <a:solidFill>
                <a:srgbClr val="FF0000"/>
              </a:solidFill>
            </a:endParaRPr>
          </a:p>
        </p:txBody>
      </p:sp>
      <p:sp>
        <p:nvSpPr>
          <p:cNvPr id="14" name="CaixaDeTexto 13"/>
          <p:cNvSpPr txBox="1"/>
          <p:nvPr/>
        </p:nvSpPr>
        <p:spPr>
          <a:xfrm>
            <a:off x="5076056" y="3275692"/>
            <a:ext cx="3600400" cy="369332"/>
          </a:xfrm>
          <a:prstGeom prst="rect">
            <a:avLst/>
          </a:prstGeom>
          <a:noFill/>
        </p:spPr>
        <p:txBody>
          <a:bodyPr wrap="square" rtlCol="0">
            <a:spAutoFit/>
          </a:bodyPr>
          <a:lstStyle/>
          <a:p>
            <a:pPr algn="ctr"/>
            <a:r>
              <a:rPr lang="pt-BR" b="1" dirty="0" smtClean="0">
                <a:solidFill>
                  <a:srgbClr val="FF0000"/>
                </a:solidFill>
              </a:rPr>
              <a:t>In </a:t>
            </a:r>
            <a:r>
              <a:rPr lang="pt-BR" b="1" dirty="0" err="1" smtClean="0">
                <a:solidFill>
                  <a:srgbClr val="FF0000"/>
                </a:solidFill>
              </a:rPr>
              <a:t>speculo</a:t>
            </a:r>
            <a:r>
              <a:rPr lang="pt-BR" b="1" dirty="0" smtClean="0">
                <a:solidFill>
                  <a:srgbClr val="FF0000"/>
                </a:solidFill>
              </a:rPr>
              <a:t>; </a:t>
            </a:r>
            <a:r>
              <a:rPr lang="pt-BR" b="1" dirty="0" err="1" smtClean="0">
                <a:solidFill>
                  <a:srgbClr val="FF0000"/>
                </a:solidFill>
              </a:rPr>
              <a:t>ab</a:t>
            </a:r>
            <a:r>
              <a:rPr lang="pt-BR" b="1" dirty="0" smtClean="0">
                <a:solidFill>
                  <a:srgbClr val="FF0000"/>
                </a:solidFill>
              </a:rPr>
              <a:t> alio</a:t>
            </a:r>
            <a:endParaRPr lang="pt-BR" b="1" dirty="0">
              <a:solidFill>
                <a:srgbClr val="FF0000"/>
              </a:solidFill>
            </a:endParaRPr>
          </a:p>
        </p:txBody>
      </p:sp>
      <p:sp>
        <p:nvSpPr>
          <p:cNvPr id="20" name="CaixaDeTexto 19"/>
          <p:cNvSpPr txBox="1"/>
          <p:nvPr/>
        </p:nvSpPr>
        <p:spPr>
          <a:xfrm>
            <a:off x="5076056" y="4067780"/>
            <a:ext cx="3600400" cy="369332"/>
          </a:xfrm>
          <a:prstGeom prst="rect">
            <a:avLst/>
          </a:prstGeom>
          <a:noFill/>
        </p:spPr>
        <p:txBody>
          <a:bodyPr wrap="square" rtlCol="0">
            <a:spAutoFit/>
          </a:bodyPr>
          <a:lstStyle/>
          <a:p>
            <a:pPr algn="ctr"/>
            <a:r>
              <a:rPr lang="pt-BR" b="1" dirty="0" smtClean="0">
                <a:solidFill>
                  <a:srgbClr val="FF0000"/>
                </a:solidFill>
              </a:rPr>
              <a:t>ore</a:t>
            </a:r>
            <a:endParaRPr lang="pt-BR" b="1" dirty="0">
              <a:solidFill>
                <a:srgbClr val="FF0000"/>
              </a:solidFill>
            </a:endParaRPr>
          </a:p>
        </p:txBody>
      </p:sp>
      <p:sp>
        <p:nvSpPr>
          <p:cNvPr id="21" name="CaixaDeTexto 20"/>
          <p:cNvSpPr txBox="1"/>
          <p:nvPr/>
        </p:nvSpPr>
        <p:spPr>
          <a:xfrm>
            <a:off x="5076056" y="4787860"/>
            <a:ext cx="3600400" cy="369332"/>
          </a:xfrm>
          <a:prstGeom prst="rect">
            <a:avLst/>
          </a:prstGeom>
          <a:noFill/>
        </p:spPr>
        <p:txBody>
          <a:bodyPr wrap="square" rtlCol="0">
            <a:spAutoFit/>
          </a:bodyPr>
          <a:lstStyle/>
          <a:p>
            <a:pPr algn="ctr"/>
            <a:r>
              <a:rPr lang="pt-BR" b="1" dirty="0" err="1" smtClean="0">
                <a:solidFill>
                  <a:srgbClr val="FF0000"/>
                </a:solidFill>
              </a:rPr>
              <a:t>Eripere</a:t>
            </a:r>
            <a:r>
              <a:rPr lang="pt-BR" b="1" dirty="0" smtClean="0">
                <a:solidFill>
                  <a:srgbClr val="FF0000"/>
                </a:solidFill>
              </a:rPr>
              <a:t>; tangere; </a:t>
            </a:r>
            <a:r>
              <a:rPr lang="pt-BR" b="1" dirty="0" err="1" smtClean="0">
                <a:solidFill>
                  <a:srgbClr val="FF0000"/>
                </a:solidFill>
              </a:rPr>
              <a:t>ferri</a:t>
            </a:r>
            <a:endParaRPr lang="pt-BR" b="1" dirty="0">
              <a:solidFill>
                <a:srgbClr val="FF0000"/>
              </a:solidFill>
            </a:endParaRPr>
          </a:p>
        </p:txBody>
      </p:sp>
      <p:sp>
        <p:nvSpPr>
          <p:cNvPr id="22" name="CaixaDeTexto 21"/>
          <p:cNvSpPr txBox="1"/>
          <p:nvPr/>
        </p:nvSpPr>
        <p:spPr>
          <a:xfrm>
            <a:off x="5076056" y="5373216"/>
            <a:ext cx="3600400" cy="646331"/>
          </a:xfrm>
          <a:prstGeom prst="rect">
            <a:avLst/>
          </a:prstGeom>
          <a:noFill/>
        </p:spPr>
        <p:txBody>
          <a:bodyPr wrap="square" rtlCol="0">
            <a:spAutoFit/>
          </a:bodyPr>
          <a:lstStyle/>
          <a:p>
            <a:pPr algn="ctr"/>
            <a:r>
              <a:rPr lang="pt-BR" b="1" dirty="0" err="1" smtClean="0">
                <a:solidFill>
                  <a:srgbClr val="FF0000"/>
                </a:solidFill>
              </a:rPr>
              <a:t>Merito</a:t>
            </a:r>
            <a:r>
              <a:rPr lang="pt-BR" b="1" dirty="0" smtClean="0">
                <a:solidFill>
                  <a:srgbClr val="FF0000"/>
                </a:solidFill>
              </a:rPr>
              <a:t>; per; </a:t>
            </a:r>
            <a:r>
              <a:rPr lang="pt-BR" b="1" dirty="0" err="1" smtClean="0">
                <a:solidFill>
                  <a:srgbClr val="FF0000"/>
                </a:solidFill>
              </a:rPr>
              <a:t>qum</a:t>
            </a:r>
            <a:r>
              <a:rPr lang="pt-BR" b="1" dirty="0" smtClean="0">
                <a:solidFill>
                  <a:srgbClr val="FF0000"/>
                </a:solidFill>
              </a:rPr>
              <a:t>; in; -que; iam; </a:t>
            </a:r>
            <a:r>
              <a:rPr lang="pt-BR" b="1" dirty="0" err="1" smtClean="0">
                <a:solidFill>
                  <a:srgbClr val="FF0000"/>
                </a:solidFill>
              </a:rPr>
              <a:t>ab</a:t>
            </a:r>
            <a:r>
              <a:rPr lang="pt-BR" b="1" dirty="0" smtClean="0">
                <a:solidFill>
                  <a:srgbClr val="FF0000"/>
                </a:solidFill>
              </a:rPr>
              <a:t>; </a:t>
            </a:r>
            <a:r>
              <a:rPr lang="pt-BR" b="1" dirty="0" err="1" smtClean="0">
                <a:solidFill>
                  <a:srgbClr val="FF0000"/>
                </a:solidFill>
              </a:rPr>
              <a:t>uerum</a:t>
            </a:r>
            <a:r>
              <a:rPr lang="pt-BR" b="1" dirty="0" smtClean="0">
                <a:solidFill>
                  <a:srgbClr val="FF0000"/>
                </a:solidFill>
              </a:rPr>
              <a:t>; et; </a:t>
            </a:r>
            <a:r>
              <a:rPr lang="pt-BR" b="1" dirty="0" err="1" smtClean="0">
                <a:solidFill>
                  <a:srgbClr val="FF0000"/>
                </a:solidFill>
              </a:rPr>
              <a:t>nec</a:t>
            </a:r>
            <a:r>
              <a:rPr lang="pt-BR" b="1" dirty="0" smtClean="0">
                <a:solidFill>
                  <a:srgbClr val="FF0000"/>
                </a:solidFill>
              </a:rPr>
              <a:t>; </a:t>
            </a:r>
            <a:r>
              <a:rPr lang="pt-BR" b="1" dirty="0" err="1" smtClean="0">
                <a:solidFill>
                  <a:srgbClr val="FF0000"/>
                </a:solidFill>
              </a:rPr>
              <a:t>adeo</a:t>
            </a:r>
            <a:endParaRPr lang="pt-BR" b="1" dirty="0">
              <a:solidFill>
                <a:srgbClr val="FF0000"/>
              </a:solidFill>
            </a:endParaRPr>
          </a:p>
        </p:txBody>
      </p:sp>
    </p:spTree>
    <p:extLst>
      <p:ext uri="{BB962C8B-B14F-4D97-AF65-F5344CB8AC3E}">
        <p14:creationId xmlns:p14="http://schemas.microsoft.com/office/powerpoint/2010/main" val="77602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3" grpId="0"/>
      <p:bldP spid="14" grpId="0"/>
      <p:bldP spid="20" grpId="0"/>
      <p:bldP spid="21"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907704" y="2708920"/>
            <a:ext cx="6624736" cy="1656184"/>
          </a:xfrm>
        </p:spPr>
        <p:txBody>
          <a:bodyPr>
            <a:normAutofit/>
          </a:bodyPr>
          <a:lstStyle/>
          <a:p>
            <a:pPr algn="l"/>
            <a:r>
              <a:rPr lang="pt-BR" sz="4000" b="1" dirty="0" smtClean="0">
                <a:solidFill>
                  <a:schemeClr val="bg1"/>
                </a:solidFill>
                <a:latin typeface="Book Antiqua" pitchFamily="18" charset="0"/>
              </a:rPr>
              <a:t>Parte Três:</a:t>
            </a:r>
            <a:br>
              <a:rPr lang="pt-BR" sz="4000" b="1" dirty="0" smtClean="0">
                <a:solidFill>
                  <a:schemeClr val="bg1"/>
                </a:solidFill>
                <a:latin typeface="Book Antiqua" pitchFamily="18" charset="0"/>
              </a:rPr>
            </a:br>
            <a:r>
              <a:rPr lang="pt-BR" sz="3100" b="1" dirty="0" smtClean="0">
                <a:solidFill>
                  <a:schemeClr val="bg1"/>
                </a:solidFill>
                <a:latin typeface="Book Antiqua" pitchFamily="18" charset="0"/>
              </a:rPr>
              <a:t>Sistematização dos conteúdos gramaticais estudados</a:t>
            </a:r>
            <a:endParaRPr lang="pt-BR" sz="3100" dirty="0">
              <a:solidFill>
                <a:schemeClr val="bg1"/>
              </a:solidFill>
              <a:latin typeface="Book Antiqua" pitchFamily="18" charset="0"/>
            </a:endParaRPr>
          </a:p>
        </p:txBody>
      </p:sp>
    </p:spTree>
    <p:extLst>
      <p:ext uri="{BB962C8B-B14F-4D97-AF65-F5344CB8AC3E}">
        <p14:creationId xmlns:p14="http://schemas.microsoft.com/office/powerpoint/2010/main" val="3022262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76065"/>
            <a:ext cx="9144000" cy="892695"/>
          </a:xfrm>
          <a:solidFill>
            <a:schemeClr val="bg1">
              <a:lumMod val="85000"/>
            </a:schemeClr>
          </a:solidFill>
        </p:spPr>
        <p:txBody>
          <a:bodyPr>
            <a:normAutofit/>
          </a:bodyPr>
          <a:lstStyle/>
          <a:p>
            <a:pPr marL="450850" indent="-450850">
              <a:buNone/>
            </a:pPr>
            <a:r>
              <a:rPr lang="pt-BR" sz="2400" dirty="0" smtClean="0">
                <a:latin typeface="Book Antiqua" pitchFamily="18" charset="0"/>
              </a:rPr>
              <a:t>	1	</a:t>
            </a:r>
            <a:r>
              <a:rPr lang="pt-BR" sz="2400" dirty="0">
                <a:latin typeface="Book Antiqua" panose="02040602050305030304" pitchFamily="18" charset="0"/>
              </a:rPr>
              <a:t>Preencha as lacunas com a forma do adjetivo em </a:t>
            </a:r>
            <a:r>
              <a:rPr lang="pt-BR" sz="2400" dirty="0" smtClean="0">
                <a:latin typeface="Book Antiqua" panose="02040602050305030304" pitchFamily="18" charset="0"/>
              </a:rPr>
              <a:t>	concordância </a:t>
            </a:r>
            <a:r>
              <a:rPr lang="pt-BR" sz="2400" dirty="0">
                <a:latin typeface="Book Antiqua" panose="02040602050305030304" pitchFamily="18" charset="0"/>
              </a:rPr>
              <a:t>com o termo </a:t>
            </a:r>
            <a:r>
              <a:rPr lang="pt-BR" sz="2400" dirty="0" smtClean="0">
                <a:latin typeface="Book Antiqua" panose="02040602050305030304" pitchFamily="18" charset="0"/>
              </a:rPr>
              <a:t>sublinhado </a:t>
            </a:r>
            <a:r>
              <a:rPr lang="pt-BR" sz="2400" dirty="0">
                <a:latin typeface="Book Antiqua" panose="02040602050305030304" pitchFamily="18" charset="0"/>
              </a:rPr>
              <a:t>em cada sentença</a:t>
            </a:r>
            <a:r>
              <a:rPr lang="pt-BR" sz="2400" dirty="0" smtClean="0">
                <a:latin typeface="Book Antiqua" pitchFamily="18" charset="0"/>
              </a:rPr>
              <a:t>: </a:t>
            </a:r>
          </a:p>
        </p:txBody>
      </p:sp>
      <p:sp>
        <p:nvSpPr>
          <p:cNvPr id="21" name="CaixaDeTexto 20"/>
          <p:cNvSpPr txBox="1"/>
          <p:nvPr/>
        </p:nvSpPr>
        <p:spPr>
          <a:xfrm>
            <a:off x="467544" y="1628800"/>
            <a:ext cx="8317588" cy="5170646"/>
          </a:xfrm>
          <a:prstGeom prst="rect">
            <a:avLst/>
          </a:prstGeom>
          <a:noFill/>
        </p:spPr>
        <p:txBody>
          <a:bodyPr wrap="square" rtlCol="0">
            <a:spAutoFit/>
          </a:bodyPr>
          <a:lstStyle/>
          <a:p>
            <a:pPr marL="534988" indent="-534988" defTabSz="534988">
              <a:buAutoNum type="alphaLcParenR"/>
            </a:pPr>
            <a:r>
              <a:rPr lang="pt-BR" sz="3000" dirty="0" smtClean="0">
                <a:latin typeface="Book Antiqua" panose="02040602050305030304" pitchFamily="18" charset="0"/>
              </a:rPr>
              <a:t>Canis </a:t>
            </a:r>
            <a:r>
              <a:rPr lang="pt-BR" sz="3000" u="sng" dirty="0" err="1">
                <a:latin typeface="Book Antiqua" panose="02040602050305030304" pitchFamily="18" charset="0"/>
              </a:rPr>
              <a:t>cibos</a:t>
            </a:r>
            <a:r>
              <a:rPr lang="pt-BR" sz="3000" dirty="0">
                <a:latin typeface="Book Antiqua" panose="02040602050305030304" pitchFamily="18" charset="0"/>
              </a:rPr>
              <a:t> ____________ (</a:t>
            </a:r>
            <a:r>
              <a:rPr lang="pt-BR" sz="3000" i="1" dirty="0" err="1">
                <a:latin typeface="Book Antiqua" panose="02040602050305030304" pitchFamily="18" charset="0"/>
              </a:rPr>
              <a:t>suus</a:t>
            </a:r>
            <a:r>
              <a:rPr lang="pt-BR" sz="3000" i="1" dirty="0">
                <a:latin typeface="Book Antiqua" panose="02040602050305030304" pitchFamily="18" charset="0"/>
              </a:rPr>
              <a:t>, -a, -um</a:t>
            </a:r>
            <a:r>
              <a:rPr lang="pt-BR" sz="3000" dirty="0">
                <a:latin typeface="Book Antiqua" panose="02040602050305030304" pitchFamily="18" charset="0"/>
              </a:rPr>
              <a:t>) </a:t>
            </a:r>
            <a:r>
              <a:rPr lang="pt-BR" sz="3000" dirty="0" err="1">
                <a:latin typeface="Book Antiqua" panose="02040602050305030304" pitchFamily="18" charset="0"/>
              </a:rPr>
              <a:t>amisit</a:t>
            </a:r>
            <a:r>
              <a:rPr lang="pt-BR" sz="3000" dirty="0" smtClean="0">
                <a:latin typeface="Book Antiqua" panose="02040602050305030304" pitchFamily="18" charset="0"/>
              </a:rPr>
              <a:t>.</a:t>
            </a:r>
          </a:p>
          <a:p>
            <a:pPr defTabSz="534988"/>
            <a:endParaRPr lang="pt-BR" sz="3000" dirty="0">
              <a:latin typeface="Book Antiqua" panose="02040602050305030304" pitchFamily="18" charset="0"/>
            </a:endParaRPr>
          </a:p>
          <a:p>
            <a:pPr marL="534988" indent="-534988" defTabSz="534988">
              <a:buAutoNum type="alphaLcParenR" startAt="2"/>
            </a:pPr>
            <a:r>
              <a:rPr lang="pt-BR" sz="3000" dirty="0" err="1" smtClean="0">
                <a:latin typeface="Book Antiqua" panose="02040602050305030304" pitchFamily="18" charset="0"/>
              </a:rPr>
              <a:t>Canes</a:t>
            </a:r>
            <a:r>
              <a:rPr lang="pt-BR" sz="3000" dirty="0" smtClean="0">
                <a:latin typeface="Book Antiqua" panose="02040602050305030304" pitchFamily="18" charset="0"/>
              </a:rPr>
              <a:t> </a:t>
            </a:r>
            <a:r>
              <a:rPr lang="pt-BR" sz="3000" u="sng" dirty="0" err="1">
                <a:latin typeface="Book Antiqua" panose="02040602050305030304" pitchFamily="18" charset="0"/>
              </a:rPr>
              <a:t>simulacra</a:t>
            </a:r>
            <a:r>
              <a:rPr lang="pt-BR" sz="3000" dirty="0">
                <a:latin typeface="Book Antiqua" panose="02040602050305030304" pitchFamily="18" charset="0"/>
              </a:rPr>
              <a:t> ____________ (</a:t>
            </a:r>
            <a:r>
              <a:rPr lang="pt-BR" sz="3000" i="1" dirty="0" err="1">
                <a:latin typeface="Book Antiqua" panose="02040602050305030304" pitchFamily="18" charset="0"/>
              </a:rPr>
              <a:t>alienus</a:t>
            </a:r>
            <a:r>
              <a:rPr lang="pt-BR" sz="3000" i="1" dirty="0">
                <a:latin typeface="Book Antiqua" panose="02040602050305030304" pitchFamily="18" charset="0"/>
              </a:rPr>
              <a:t>, -a, -um</a:t>
            </a:r>
            <a:r>
              <a:rPr lang="pt-BR" sz="3000" dirty="0">
                <a:latin typeface="Book Antiqua" panose="02040602050305030304" pitchFamily="18" charset="0"/>
              </a:rPr>
              <a:t>) </a:t>
            </a:r>
            <a:r>
              <a:rPr lang="pt-BR" sz="3000" dirty="0" err="1">
                <a:latin typeface="Book Antiqua" panose="02040602050305030304" pitchFamily="18" charset="0"/>
              </a:rPr>
              <a:t>uiderunt</a:t>
            </a:r>
            <a:r>
              <a:rPr lang="pt-BR" sz="3000" dirty="0" smtClean="0">
                <a:latin typeface="Book Antiqua" panose="02040602050305030304" pitchFamily="18" charset="0"/>
              </a:rPr>
              <a:t>.</a:t>
            </a:r>
          </a:p>
          <a:p>
            <a:pPr defTabSz="534988"/>
            <a:endParaRPr lang="pt-BR" sz="3000" dirty="0">
              <a:latin typeface="Book Antiqua" panose="02040602050305030304" pitchFamily="18" charset="0"/>
            </a:endParaRPr>
          </a:p>
          <a:p>
            <a:pPr marL="534988" indent="-534988" defTabSz="534988">
              <a:buAutoNum type="alphaLcParenR" startAt="3"/>
            </a:pPr>
            <a:r>
              <a:rPr lang="pt-BR" sz="3000" u="sng" dirty="0" err="1" smtClean="0">
                <a:latin typeface="Book Antiqua" panose="02040602050305030304" pitchFamily="18" charset="0"/>
              </a:rPr>
              <a:t>Carnis</a:t>
            </a:r>
            <a:r>
              <a:rPr lang="pt-BR" sz="3000" dirty="0" smtClean="0">
                <a:latin typeface="Book Antiqua" panose="02040602050305030304" pitchFamily="18" charset="0"/>
              </a:rPr>
              <a:t> </a:t>
            </a:r>
            <a:r>
              <a:rPr lang="pt-BR" sz="3000" dirty="0">
                <a:latin typeface="Book Antiqua" panose="02040602050305030304" pitchFamily="18" charset="0"/>
              </a:rPr>
              <a:t>________________ (</a:t>
            </a:r>
            <a:r>
              <a:rPr lang="pt-BR" sz="3000" i="1" dirty="0" err="1">
                <a:latin typeface="Book Antiqua" panose="02040602050305030304" pitchFamily="18" charset="0"/>
              </a:rPr>
              <a:t>salsus</a:t>
            </a:r>
            <a:r>
              <a:rPr lang="pt-BR" sz="3000" i="1" dirty="0">
                <a:latin typeface="Book Antiqua" panose="02040602050305030304" pitchFamily="18" charset="0"/>
              </a:rPr>
              <a:t>, -a, -um</a:t>
            </a:r>
            <a:r>
              <a:rPr lang="pt-BR" sz="3000" dirty="0">
                <a:latin typeface="Book Antiqua" panose="02040602050305030304" pitchFamily="18" charset="0"/>
              </a:rPr>
              <a:t>) erat</a:t>
            </a:r>
            <a:r>
              <a:rPr lang="pt-BR" sz="3000" dirty="0" smtClean="0">
                <a:latin typeface="Book Antiqua" panose="02040602050305030304" pitchFamily="18" charset="0"/>
              </a:rPr>
              <a:t>.</a:t>
            </a:r>
          </a:p>
          <a:p>
            <a:pPr defTabSz="534988"/>
            <a:endParaRPr lang="pt-BR" sz="3000" dirty="0">
              <a:latin typeface="Book Antiqua" panose="02040602050305030304" pitchFamily="18" charset="0"/>
            </a:endParaRPr>
          </a:p>
          <a:p>
            <a:pPr marL="534988" indent="-534988" defTabSz="534988"/>
            <a:r>
              <a:rPr lang="it-IT" sz="3000" dirty="0">
                <a:latin typeface="Book Antiqua" panose="02040602050305030304" pitchFamily="18" charset="0"/>
              </a:rPr>
              <a:t>d) 	Sine cibo, ______________  (</a:t>
            </a:r>
            <a:r>
              <a:rPr lang="it-IT" sz="3000" i="1" dirty="0">
                <a:latin typeface="Book Antiqua" panose="02040602050305030304" pitchFamily="18" charset="0"/>
              </a:rPr>
              <a:t>tristis, -e</a:t>
            </a:r>
            <a:r>
              <a:rPr lang="it-IT" sz="3000" dirty="0">
                <a:latin typeface="Book Antiqua" panose="02040602050305030304" pitchFamily="18" charset="0"/>
              </a:rPr>
              <a:t>) fiunt </a:t>
            </a:r>
            <a:r>
              <a:rPr lang="it-IT" sz="3000" u="sng" dirty="0">
                <a:latin typeface="Book Antiqua" panose="02040602050305030304" pitchFamily="18" charset="0"/>
              </a:rPr>
              <a:t>canes</a:t>
            </a:r>
            <a:r>
              <a:rPr lang="it-IT" sz="3000" dirty="0" smtClean="0">
                <a:latin typeface="Book Antiqua" panose="02040602050305030304" pitchFamily="18" charset="0"/>
              </a:rPr>
              <a:t>.</a:t>
            </a:r>
            <a:endParaRPr lang="pt-BR" sz="3000" dirty="0">
              <a:latin typeface="Book Antiqua" panose="02040602050305030304" pitchFamily="18" charset="0"/>
            </a:endParaRPr>
          </a:p>
        </p:txBody>
      </p:sp>
      <p:sp>
        <p:nvSpPr>
          <p:cNvPr id="31" name="CaixaDeTexto 30"/>
          <p:cNvSpPr txBox="1"/>
          <p:nvPr/>
        </p:nvSpPr>
        <p:spPr>
          <a:xfrm>
            <a:off x="3131840" y="1556792"/>
            <a:ext cx="2160240" cy="553998"/>
          </a:xfrm>
          <a:prstGeom prst="rect">
            <a:avLst/>
          </a:prstGeom>
          <a:noFill/>
        </p:spPr>
        <p:txBody>
          <a:bodyPr wrap="square" rtlCol="0">
            <a:spAutoFit/>
          </a:bodyPr>
          <a:lstStyle/>
          <a:p>
            <a:pPr algn="ctr"/>
            <a:r>
              <a:rPr lang="pt-BR" sz="3000" b="1" dirty="0" err="1" smtClean="0">
                <a:solidFill>
                  <a:srgbClr val="FF0000"/>
                </a:solidFill>
              </a:rPr>
              <a:t>suos</a:t>
            </a:r>
            <a:endParaRPr lang="pt-BR" sz="3000" b="1" dirty="0">
              <a:solidFill>
                <a:srgbClr val="FF0000"/>
              </a:solidFill>
            </a:endParaRPr>
          </a:p>
        </p:txBody>
      </p:sp>
      <p:sp>
        <p:nvSpPr>
          <p:cNvPr id="32" name="CaixaDeTexto 31"/>
          <p:cNvSpPr txBox="1"/>
          <p:nvPr/>
        </p:nvSpPr>
        <p:spPr>
          <a:xfrm>
            <a:off x="3923928" y="2924944"/>
            <a:ext cx="2304256" cy="553998"/>
          </a:xfrm>
          <a:prstGeom prst="rect">
            <a:avLst/>
          </a:prstGeom>
          <a:noFill/>
        </p:spPr>
        <p:txBody>
          <a:bodyPr wrap="square" rtlCol="0">
            <a:spAutoFit/>
          </a:bodyPr>
          <a:lstStyle/>
          <a:p>
            <a:pPr algn="ctr"/>
            <a:r>
              <a:rPr lang="pt-BR" sz="3000" b="1" dirty="0" smtClean="0">
                <a:solidFill>
                  <a:srgbClr val="FF0000"/>
                </a:solidFill>
              </a:rPr>
              <a:t>aliena</a:t>
            </a:r>
            <a:endParaRPr lang="pt-BR" sz="3000" b="1" dirty="0">
              <a:solidFill>
                <a:srgbClr val="FF0000"/>
              </a:solidFill>
            </a:endParaRPr>
          </a:p>
        </p:txBody>
      </p:sp>
      <p:sp>
        <p:nvSpPr>
          <p:cNvPr id="33" name="CaixaDeTexto 32"/>
          <p:cNvSpPr txBox="1"/>
          <p:nvPr/>
        </p:nvSpPr>
        <p:spPr>
          <a:xfrm>
            <a:off x="2413558" y="4221088"/>
            <a:ext cx="2878522" cy="553998"/>
          </a:xfrm>
          <a:prstGeom prst="rect">
            <a:avLst/>
          </a:prstGeom>
          <a:noFill/>
        </p:spPr>
        <p:txBody>
          <a:bodyPr wrap="square" rtlCol="0">
            <a:spAutoFit/>
          </a:bodyPr>
          <a:lstStyle/>
          <a:p>
            <a:pPr algn="ctr"/>
            <a:r>
              <a:rPr lang="pt-BR" sz="3000" b="1" dirty="0" smtClean="0">
                <a:solidFill>
                  <a:srgbClr val="FF0000"/>
                </a:solidFill>
              </a:rPr>
              <a:t>salsa</a:t>
            </a:r>
            <a:endParaRPr lang="pt-BR" sz="3000" b="1" dirty="0">
              <a:solidFill>
                <a:srgbClr val="FF0000"/>
              </a:solidFill>
            </a:endParaRPr>
          </a:p>
        </p:txBody>
      </p:sp>
      <p:sp>
        <p:nvSpPr>
          <p:cNvPr id="34" name="CaixaDeTexto 33"/>
          <p:cNvSpPr txBox="1"/>
          <p:nvPr/>
        </p:nvSpPr>
        <p:spPr>
          <a:xfrm>
            <a:off x="2701590" y="5611306"/>
            <a:ext cx="2878522" cy="553998"/>
          </a:xfrm>
          <a:prstGeom prst="rect">
            <a:avLst/>
          </a:prstGeom>
          <a:noFill/>
        </p:spPr>
        <p:txBody>
          <a:bodyPr wrap="square" rtlCol="0">
            <a:spAutoFit/>
          </a:bodyPr>
          <a:lstStyle/>
          <a:p>
            <a:pPr algn="ctr"/>
            <a:r>
              <a:rPr lang="pt-BR" sz="3000" b="1" dirty="0" smtClean="0">
                <a:solidFill>
                  <a:srgbClr val="FF0000"/>
                </a:solidFill>
              </a:rPr>
              <a:t>tristes</a:t>
            </a:r>
            <a:endParaRPr lang="pt-BR" sz="3000" b="1" dirty="0">
              <a:solidFill>
                <a:srgbClr val="FF0000"/>
              </a:solidFill>
            </a:endParaRPr>
          </a:p>
        </p:txBody>
      </p:sp>
    </p:spTree>
    <p:extLst>
      <p:ext uri="{BB962C8B-B14F-4D97-AF65-F5344CB8AC3E}">
        <p14:creationId xmlns:p14="http://schemas.microsoft.com/office/powerpoint/2010/main" val="4686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1000"/>
                                        <p:tgtEl>
                                          <p:spTgt spid="33"/>
                                        </p:tgtEl>
                                      </p:cBhvr>
                                    </p:animEffect>
                                    <p:anim calcmode="lin" valueType="num">
                                      <p:cBhvr>
                                        <p:cTn id="22" dur="1000" fill="hold"/>
                                        <p:tgtEl>
                                          <p:spTgt spid="33"/>
                                        </p:tgtEl>
                                        <p:attrNameLst>
                                          <p:attrName>ppt_x</p:attrName>
                                        </p:attrNameLst>
                                      </p:cBhvr>
                                      <p:tavLst>
                                        <p:tav tm="0">
                                          <p:val>
                                            <p:strVal val="#ppt_x"/>
                                          </p:val>
                                        </p:tav>
                                        <p:tav tm="100000">
                                          <p:val>
                                            <p:strVal val="#ppt_x"/>
                                          </p:val>
                                        </p:tav>
                                      </p:tavLst>
                                    </p:anim>
                                    <p:anim calcmode="lin" valueType="num">
                                      <p:cBhvr>
                                        <p:cTn id="2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ixaDeTexto 20"/>
          <p:cNvSpPr txBox="1"/>
          <p:nvPr/>
        </p:nvSpPr>
        <p:spPr>
          <a:xfrm>
            <a:off x="467544" y="836712"/>
            <a:ext cx="8317588" cy="5632311"/>
          </a:xfrm>
          <a:prstGeom prst="rect">
            <a:avLst/>
          </a:prstGeom>
          <a:noFill/>
        </p:spPr>
        <p:txBody>
          <a:bodyPr wrap="square" rtlCol="0">
            <a:spAutoFit/>
          </a:bodyPr>
          <a:lstStyle/>
          <a:p>
            <a:pPr marL="534988" indent="-534988" defTabSz="534988">
              <a:buAutoNum type="alphaLcParenR" startAt="5"/>
            </a:pPr>
            <a:r>
              <a:rPr lang="pt-BR" sz="3000" dirty="0" err="1" smtClean="0">
                <a:latin typeface="Book Antiqua" panose="02040602050305030304" pitchFamily="18" charset="0"/>
              </a:rPr>
              <a:t>Canes</a:t>
            </a:r>
            <a:r>
              <a:rPr lang="pt-BR" sz="3000" dirty="0" smtClean="0">
                <a:latin typeface="Book Antiqua" panose="02040602050305030304" pitchFamily="18" charset="0"/>
              </a:rPr>
              <a:t> </a:t>
            </a:r>
            <a:r>
              <a:rPr lang="pt-BR" sz="3000" dirty="0">
                <a:latin typeface="Book Antiqua" panose="02040602050305030304" pitchFamily="18" charset="0"/>
              </a:rPr>
              <a:t>_____________ (</a:t>
            </a:r>
            <a:r>
              <a:rPr lang="pt-BR" sz="3000" i="1" dirty="0" err="1">
                <a:latin typeface="Book Antiqua" panose="02040602050305030304" pitchFamily="18" charset="0"/>
              </a:rPr>
              <a:t>putris</a:t>
            </a:r>
            <a:r>
              <a:rPr lang="pt-BR" sz="3000" i="1" dirty="0">
                <a:latin typeface="Book Antiqua" panose="02040602050305030304" pitchFamily="18" charset="0"/>
              </a:rPr>
              <a:t>, -e</a:t>
            </a:r>
            <a:r>
              <a:rPr lang="pt-BR" sz="3000" dirty="0">
                <a:latin typeface="Book Antiqua" panose="02040602050305030304" pitchFamily="18" charset="0"/>
              </a:rPr>
              <a:t>) </a:t>
            </a:r>
            <a:r>
              <a:rPr lang="pt-BR" sz="3000" dirty="0" err="1">
                <a:latin typeface="Book Antiqua" panose="02040602050305030304" pitchFamily="18" charset="0"/>
              </a:rPr>
              <a:t>comedunt</a:t>
            </a:r>
            <a:r>
              <a:rPr lang="pt-BR" sz="3000" dirty="0">
                <a:latin typeface="Book Antiqua" panose="02040602050305030304" pitchFamily="18" charset="0"/>
              </a:rPr>
              <a:t> </a:t>
            </a:r>
            <a:r>
              <a:rPr lang="pt-BR" sz="3000" u="sng" dirty="0" err="1">
                <a:latin typeface="Book Antiqua" panose="02040602050305030304" pitchFamily="18" charset="0"/>
              </a:rPr>
              <a:t>carnem</a:t>
            </a:r>
            <a:r>
              <a:rPr lang="pt-BR" sz="3000" dirty="0" smtClean="0">
                <a:latin typeface="Book Antiqua" panose="02040602050305030304" pitchFamily="18" charset="0"/>
              </a:rPr>
              <a:t>.</a:t>
            </a:r>
          </a:p>
          <a:p>
            <a:pPr defTabSz="534988"/>
            <a:endParaRPr lang="pt-BR" sz="3000" dirty="0">
              <a:latin typeface="Book Antiqua" panose="02040602050305030304" pitchFamily="18" charset="0"/>
            </a:endParaRPr>
          </a:p>
          <a:p>
            <a:pPr marL="534988" indent="-534988" defTabSz="534988">
              <a:buAutoNum type="alphaLcParenR" startAt="6"/>
            </a:pPr>
            <a:r>
              <a:rPr lang="pt-BR" sz="3000" dirty="0" smtClean="0">
                <a:latin typeface="Book Antiqua" panose="02040602050305030304" pitchFamily="18" charset="0"/>
              </a:rPr>
              <a:t>Dominus </a:t>
            </a:r>
            <a:r>
              <a:rPr lang="pt-BR" sz="3000" dirty="0" err="1">
                <a:latin typeface="Book Antiqua" panose="02040602050305030304" pitchFamily="18" charset="0"/>
              </a:rPr>
              <a:t>carnem</a:t>
            </a:r>
            <a:r>
              <a:rPr lang="pt-BR" sz="3000" dirty="0">
                <a:latin typeface="Book Antiqua" panose="02040602050305030304" pitchFamily="18" charset="0"/>
              </a:rPr>
              <a:t> </a:t>
            </a:r>
            <a:r>
              <a:rPr lang="pt-BR" sz="3000" dirty="0" err="1">
                <a:latin typeface="Book Antiqua" panose="02040602050305030304" pitchFamily="18" charset="0"/>
              </a:rPr>
              <a:t>dedit</a:t>
            </a:r>
            <a:r>
              <a:rPr lang="pt-BR" sz="3000" dirty="0">
                <a:latin typeface="Book Antiqua" panose="02040602050305030304" pitchFamily="18" charset="0"/>
              </a:rPr>
              <a:t> </a:t>
            </a:r>
            <a:r>
              <a:rPr lang="pt-BR" sz="3000" dirty="0" smtClean="0">
                <a:latin typeface="Book Antiqua" panose="02040602050305030304" pitchFamily="18" charset="0"/>
              </a:rPr>
              <a:t>__________________ </a:t>
            </a:r>
            <a:r>
              <a:rPr lang="pt-BR" sz="3000" u="sng" dirty="0" err="1">
                <a:latin typeface="Book Antiqua" panose="02040602050305030304" pitchFamily="18" charset="0"/>
              </a:rPr>
              <a:t>canibus</a:t>
            </a:r>
            <a:r>
              <a:rPr lang="pt-BR" sz="3000" dirty="0">
                <a:latin typeface="Book Antiqua" panose="02040602050305030304" pitchFamily="18" charset="0"/>
              </a:rPr>
              <a:t> (</a:t>
            </a:r>
            <a:r>
              <a:rPr lang="pt-BR" sz="3000" i="1" dirty="0" err="1">
                <a:latin typeface="Book Antiqua" panose="02040602050305030304" pitchFamily="18" charset="0"/>
              </a:rPr>
              <a:t>esuriens</a:t>
            </a:r>
            <a:r>
              <a:rPr lang="pt-BR" sz="3000" dirty="0">
                <a:latin typeface="Book Antiqua" panose="02040602050305030304" pitchFamily="18" charset="0"/>
              </a:rPr>
              <a:t>, gen.: </a:t>
            </a:r>
            <a:r>
              <a:rPr lang="pt-BR" sz="3000" i="1" dirty="0" err="1">
                <a:latin typeface="Book Antiqua" panose="02040602050305030304" pitchFamily="18" charset="0"/>
              </a:rPr>
              <a:t>esurientis</a:t>
            </a:r>
            <a:r>
              <a:rPr lang="pt-BR" sz="3000" dirty="0" smtClean="0">
                <a:latin typeface="Book Antiqua" panose="02040602050305030304" pitchFamily="18" charset="0"/>
              </a:rPr>
              <a:t>).</a:t>
            </a:r>
          </a:p>
          <a:p>
            <a:pPr defTabSz="534988"/>
            <a:endParaRPr lang="pt-BR" sz="3000" dirty="0">
              <a:latin typeface="Book Antiqua" panose="02040602050305030304" pitchFamily="18" charset="0"/>
            </a:endParaRPr>
          </a:p>
          <a:p>
            <a:pPr marL="534988" indent="-534988" defTabSz="534988">
              <a:buAutoNum type="alphaLcParenR" startAt="7"/>
            </a:pPr>
            <a:r>
              <a:rPr lang="pt-BR" sz="3000" dirty="0" smtClean="0">
                <a:latin typeface="Book Antiqua" panose="02040602050305030304" pitchFamily="18" charset="0"/>
              </a:rPr>
              <a:t>____________ </a:t>
            </a:r>
            <a:r>
              <a:rPr lang="pt-BR" sz="3000" dirty="0">
                <a:latin typeface="Book Antiqua" panose="02040602050305030304" pitchFamily="18" charset="0"/>
              </a:rPr>
              <a:t>(</a:t>
            </a:r>
            <a:r>
              <a:rPr lang="pt-BR" sz="3000" i="1" dirty="0" err="1">
                <a:latin typeface="Book Antiqua" panose="02040602050305030304" pitchFamily="18" charset="0"/>
              </a:rPr>
              <a:t>famelicus</a:t>
            </a:r>
            <a:r>
              <a:rPr lang="pt-BR" sz="3000" i="1" dirty="0">
                <a:latin typeface="Book Antiqua" panose="02040602050305030304" pitchFamily="18" charset="0"/>
              </a:rPr>
              <a:t>, -a, -um</a:t>
            </a:r>
            <a:r>
              <a:rPr lang="pt-BR" sz="3000" dirty="0">
                <a:latin typeface="Book Antiqua" panose="02040602050305030304" pitchFamily="18" charset="0"/>
              </a:rPr>
              <a:t>) </a:t>
            </a:r>
            <a:r>
              <a:rPr lang="pt-BR" sz="3000" u="sng" dirty="0" err="1">
                <a:latin typeface="Book Antiqua" panose="02040602050305030304" pitchFamily="18" charset="0"/>
              </a:rPr>
              <a:t>animalia</a:t>
            </a:r>
            <a:r>
              <a:rPr lang="pt-BR" sz="3000" dirty="0">
                <a:latin typeface="Book Antiqua" panose="02040602050305030304" pitchFamily="18" charset="0"/>
              </a:rPr>
              <a:t> sunt _____________ (</a:t>
            </a:r>
            <a:r>
              <a:rPr lang="pt-BR" sz="3000" i="1" dirty="0" err="1">
                <a:latin typeface="Book Antiqua" panose="02040602050305030304" pitchFamily="18" charset="0"/>
              </a:rPr>
              <a:t>multus</a:t>
            </a:r>
            <a:r>
              <a:rPr lang="pt-BR" sz="3000" i="1" dirty="0">
                <a:latin typeface="Book Antiqua" panose="02040602050305030304" pitchFamily="18" charset="0"/>
              </a:rPr>
              <a:t>, -a, -um</a:t>
            </a:r>
            <a:r>
              <a:rPr lang="pt-BR" sz="3000" dirty="0" smtClean="0">
                <a:latin typeface="Book Antiqua" panose="02040602050305030304" pitchFamily="18" charset="0"/>
              </a:rPr>
              <a:t>).</a:t>
            </a:r>
          </a:p>
          <a:p>
            <a:pPr defTabSz="534988"/>
            <a:endParaRPr lang="pt-BR" sz="3000" dirty="0">
              <a:latin typeface="Book Antiqua" panose="02040602050305030304" pitchFamily="18" charset="0"/>
            </a:endParaRPr>
          </a:p>
          <a:p>
            <a:pPr marL="534988" indent="-534988" defTabSz="534988"/>
            <a:r>
              <a:rPr lang="pt-BR" sz="3000" dirty="0">
                <a:latin typeface="Book Antiqua" panose="02040602050305030304" pitchFamily="18" charset="0"/>
              </a:rPr>
              <a:t>h) 	___________ (</a:t>
            </a:r>
            <a:r>
              <a:rPr lang="pt-BR" sz="3000" i="1" dirty="0" err="1">
                <a:latin typeface="Book Antiqua" panose="02040602050305030304" pitchFamily="18" charset="0"/>
              </a:rPr>
              <a:t>uetus</a:t>
            </a:r>
            <a:r>
              <a:rPr lang="pt-BR" sz="3000" dirty="0">
                <a:latin typeface="Book Antiqua" panose="02040602050305030304" pitchFamily="18" charset="0"/>
              </a:rPr>
              <a:t>, gen.: </a:t>
            </a:r>
            <a:r>
              <a:rPr lang="pt-BR" sz="3000" i="1" dirty="0" err="1">
                <a:latin typeface="Book Antiqua" panose="02040602050305030304" pitchFamily="18" charset="0"/>
              </a:rPr>
              <a:t>ueteris</a:t>
            </a:r>
            <a:r>
              <a:rPr lang="pt-BR" sz="3000" dirty="0">
                <a:latin typeface="Book Antiqua" panose="02040602050305030304" pitchFamily="18" charset="0"/>
              </a:rPr>
              <a:t>) </a:t>
            </a:r>
            <a:r>
              <a:rPr lang="pt-BR" sz="3000" u="sng" dirty="0" err="1">
                <a:latin typeface="Book Antiqua" panose="02040602050305030304" pitchFamily="18" charset="0"/>
              </a:rPr>
              <a:t>animalia</a:t>
            </a:r>
            <a:r>
              <a:rPr lang="pt-BR" sz="3000" dirty="0">
                <a:latin typeface="Book Antiqua" panose="02040602050305030304" pitchFamily="18" charset="0"/>
              </a:rPr>
              <a:t> non </a:t>
            </a:r>
            <a:r>
              <a:rPr lang="pt-BR" sz="3000" dirty="0" err="1">
                <a:latin typeface="Book Antiqua" panose="02040602050305030304" pitchFamily="18" charset="0"/>
              </a:rPr>
              <a:t>sustinent</a:t>
            </a:r>
            <a:r>
              <a:rPr lang="pt-BR" sz="3000" dirty="0">
                <a:latin typeface="Book Antiqua" panose="02040602050305030304" pitchFamily="18" charset="0"/>
              </a:rPr>
              <a:t> </a:t>
            </a:r>
            <a:r>
              <a:rPr lang="pt-BR" sz="3000" u="sng" dirty="0" err="1">
                <a:latin typeface="Book Antiqua" panose="02040602050305030304" pitchFamily="18" charset="0"/>
              </a:rPr>
              <a:t>supplicia</a:t>
            </a:r>
            <a:r>
              <a:rPr lang="pt-BR" sz="3000" dirty="0">
                <a:latin typeface="Book Antiqua" panose="02040602050305030304" pitchFamily="18" charset="0"/>
              </a:rPr>
              <a:t>  _____________ (</a:t>
            </a:r>
            <a:r>
              <a:rPr lang="pt-BR" sz="3000" i="1" dirty="0" err="1">
                <a:latin typeface="Book Antiqua" panose="02040602050305030304" pitchFamily="18" charset="0"/>
              </a:rPr>
              <a:t>acer</a:t>
            </a:r>
            <a:r>
              <a:rPr lang="pt-BR" sz="3000" i="1" dirty="0">
                <a:latin typeface="Book Antiqua" panose="02040602050305030304" pitchFamily="18" charset="0"/>
              </a:rPr>
              <a:t>, </a:t>
            </a:r>
            <a:r>
              <a:rPr lang="pt-BR" sz="3000" i="1" dirty="0" err="1">
                <a:latin typeface="Book Antiqua" panose="02040602050305030304" pitchFamily="18" charset="0"/>
              </a:rPr>
              <a:t>acris</a:t>
            </a:r>
            <a:r>
              <a:rPr lang="pt-BR" sz="3000" i="1" dirty="0">
                <a:latin typeface="Book Antiqua" panose="02040602050305030304" pitchFamily="18" charset="0"/>
              </a:rPr>
              <a:t>, acre</a:t>
            </a:r>
            <a:r>
              <a:rPr lang="pt-BR" sz="3000" dirty="0">
                <a:latin typeface="Book Antiqua" panose="02040602050305030304" pitchFamily="18" charset="0"/>
              </a:rPr>
              <a:t>).  </a:t>
            </a:r>
          </a:p>
        </p:txBody>
      </p:sp>
      <p:sp>
        <p:nvSpPr>
          <p:cNvPr id="5" name="CaixaDeTexto 4"/>
          <p:cNvSpPr txBox="1"/>
          <p:nvPr/>
        </p:nvSpPr>
        <p:spPr>
          <a:xfrm>
            <a:off x="1979712" y="692696"/>
            <a:ext cx="2878522" cy="553998"/>
          </a:xfrm>
          <a:prstGeom prst="rect">
            <a:avLst/>
          </a:prstGeom>
          <a:noFill/>
        </p:spPr>
        <p:txBody>
          <a:bodyPr wrap="square" rtlCol="0">
            <a:spAutoFit/>
          </a:bodyPr>
          <a:lstStyle/>
          <a:p>
            <a:pPr algn="ctr"/>
            <a:r>
              <a:rPr lang="pt-BR" sz="3000" b="1" dirty="0" err="1" smtClean="0">
                <a:solidFill>
                  <a:srgbClr val="FF0000"/>
                </a:solidFill>
              </a:rPr>
              <a:t>putrem</a:t>
            </a:r>
            <a:endParaRPr lang="pt-BR" sz="3000" b="1" dirty="0">
              <a:solidFill>
                <a:srgbClr val="FF0000"/>
              </a:solidFill>
            </a:endParaRPr>
          </a:p>
        </p:txBody>
      </p:sp>
      <p:sp>
        <p:nvSpPr>
          <p:cNvPr id="6" name="CaixaDeTexto 5"/>
          <p:cNvSpPr txBox="1"/>
          <p:nvPr/>
        </p:nvSpPr>
        <p:spPr>
          <a:xfrm>
            <a:off x="5077854" y="2132856"/>
            <a:ext cx="3238562" cy="553998"/>
          </a:xfrm>
          <a:prstGeom prst="rect">
            <a:avLst/>
          </a:prstGeom>
          <a:noFill/>
        </p:spPr>
        <p:txBody>
          <a:bodyPr wrap="square" rtlCol="0">
            <a:spAutoFit/>
          </a:bodyPr>
          <a:lstStyle/>
          <a:p>
            <a:pPr algn="ctr"/>
            <a:r>
              <a:rPr lang="pt-BR" sz="3000" b="1" dirty="0" err="1" smtClean="0">
                <a:solidFill>
                  <a:srgbClr val="FF0000"/>
                </a:solidFill>
              </a:rPr>
              <a:t>esurientibus</a:t>
            </a:r>
            <a:endParaRPr lang="pt-BR" sz="3000" b="1" dirty="0">
              <a:solidFill>
                <a:srgbClr val="FF0000"/>
              </a:solidFill>
            </a:endParaRPr>
          </a:p>
        </p:txBody>
      </p:sp>
      <p:sp>
        <p:nvSpPr>
          <p:cNvPr id="7" name="CaixaDeTexto 6"/>
          <p:cNvSpPr txBox="1"/>
          <p:nvPr/>
        </p:nvSpPr>
        <p:spPr>
          <a:xfrm>
            <a:off x="1044507" y="3451066"/>
            <a:ext cx="2447373" cy="553998"/>
          </a:xfrm>
          <a:prstGeom prst="rect">
            <a:avLst/>
          </a:prstGeom>
          <a:noFill/>
        </p:spPr>
        <p:txBody>
          <a:bodyPr wrap="square" rtlCol="0">
            <a:spAutoFit/>
          </a:bodyPr>
          <a:lstStyle/>
          <a:p>
            <a:r>
              <a:rPr lang="pt-BR" sz="3000" b="1" dirty="0" err="1" smtClean="0">
                <a:solidFill>
                  <a:srgbClr val="FF0000"/>
                </a:solidFill>
              </a:rPr>
              <a:t>Famelica</a:t>
            </a:r>
            <a:endParaRPr lang="pt-BR" sz="3000" b="1" dirty="0">
              <a:solidFill>
                <a:srgbClr val="FF0000"/>
              </a:solidFill>
            </a:endParaRPr>
          </a:p>
        </p:txBody>
      </p:sp>
      <p:sp>
        <p:nvSpPr>
          <p:cNvPr id="8" name="CaixaDeTexto 7"/>
          <p:cNvSpPr txBox="1"/>
          <p:nvPr/>
        </p:nvSpPr>
        <p:spPr>
          <a:xfrm>
            <a:off x="2002485" y="3982414"/>
            <a:ext cx="2447373" cy="553998"/>
          </a:xfrm>
          <a:prstGeom prst="rect">
            <a:avLst/>
          </a:prstGeom>
          <a:noFill/>
        </p:spPr>
        <p:txBody>
          <a:bodyPr wrap="square" rtlCol="0">
            <a:spAutoFit/>
          </a:bodyPr>
          <a:lstStyle/>
          <a:p>
            <a:pPr algn="ctr"/>
            <a:r>
              <a:rPr lang="pt-BR" sz="3000" b="1" dirty="0" smtClean="0">
                <a:solidFill>
                  <a:srgbClr val="FF0000"/>
                </a:solidFill>
              </a:rPr>
              <a:t>multa</a:t>
            </a:r>
            <a:endParaRPr lang="pt-BR" sz="3000" b="1" dirty="0">
              <a:solidFill>
                <a:srgbClr val="FF0000"/>
              </a:solidFill>
            </a:endParaRPr>
          </a:p>
        </p:txBody>
      </p:sp>
      <p:sp>
        <p:nvSpPr>
          <p:cNvPr id="9" name="CaixaDeTexto 8"/>
          <p:cNvSpPr txBox="1"/>
          <p:nvPr/>
        </p:nvSpPr>
        <p:spPr>
          <a:xfrm>
            <a:off x="1044507" y="4869160"/>
            <a:ext cx="2447373" cy="553998"/>
          </a:xfrm>
          <a:prstGeom prst="rect">
            <a:avLst/>
          </a:prstGeom>
          <a:noFill/>
        </p:spPr>
        <p:txBody>
          <a:bodyPr wrap="square" rtlCol="0">
            <a:spAutoFit/>
          </a:bodyPr>
          <a:lstStyle/>
          <a:p>
            <a:r>
              <a:rPr lang="pt-BR" sz="3000" b="1" dirty="0" err="1" smtClean="0">
                <a:solidFill>
                  <a:srgbClr val="FF0000"/>
                </a:solidFill>
              </a:rPr>
              <a:t>Vetera</a:t>
            </a:r>
            <a:endParaRPr lang="pt-BR" sz="3000" b="1" dirty="0">
              <a:solidFill>
                <a:srgbClr val="FF0000"/>
              </a:solidFill>
            </a:endParaRPr>
          </a:p>
        </p:txBody>
      </p:sp>
      <p:sp>
        <p:nvSpPr>
          <p:cNvPr id="10" name="CaixaDeTexto 9"/>
          <p:cNvSpPr txBox="1"/>
          <p:nvPr/>
        </p:nvSpPr>
        <p:spPr>
          <a:xfrm>
            <a:off x="5220072" y="5373216"/>
            <a:ext cx="2447373" cy="553998"/>
          </a:xfrm>
          <a:prstGeom prst="rect">
            <a:avLst/>
          </a:prstGeom>
          <a:noFill/>
        </p:spPr>
        <p:txBody>
          <a:bodyPr wrap="square" rtlCol="0">
            <a:spAutoFit/>
          </a:bodyPr>
          <a:lstStyle/>
          <a:p>
            <a:pPr algn="ctr"/>
            <a:r>
              <a:rPr lang="pt-BR" sz="3000" b="1" dirty="0" err="1" smtClean="0">
                <a:solidFill>
                  <a:srgbClr val="FF0000"/>
                </a:solidFill>
              </a:rPr>
              <a:t>acria</a:t>
            </a:r>
            <a:endParaRPr lang="pt-BR" sz="3000" b="1" dirty="0">
              <a:solidFill>
                <a:srgbClr val="FF0000"/>
              </a:solidFill>
            </a:endParaRPr>
          </a:p>
        </p:txBody>
      </p:sp>
    </p:spTree>
    <p:extLst>
      <p:ext uri="{BB962C8B-B14F-4D97-AF65-F5344CB8AC3E}">
        <p14:creationId xmlns:p14="http://schemas.microsoft.com/office/powerpoint/2010/main" val="426880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76065"/>
            <a:ext cx="9144000" cy="1252735"/>
          </a:xfrm>
          <a:solidFill>
            <a:schemeClr val="bg1">
              <a:lumMod val="85000"/>
            </a:schemeClr>
          </a:solidFill>
        </p:spPr>
        <p:txBody>
          <a:bodyPr>
            <a:noAutofit/>
          </a:bodyPr>
          <a:lstStyle/>
          <a:p>
            <a:pPr marL="450850" indent="-450850">
              <a:buNone/>
            </a:pPr>
            <a:r>
              <a:rPr lang="pt-BR" sz="2400" dirty="0" smtClean="0">
                <a:latin typeface="Book Antiqua" panose="02040602050305030304" pitchFamily="18" charset="0"/>
              </a:rPr>
              <a:t>	</a:t>
            </a:r>
            <a:r>
              <a:rPr lang="pt-BR" sz="2400" dirty="0" smtClean="0">
                <a:latin typeface="Book Antiqua" panose="02040602050305030304" pitchFamily="18" charset="0"/>
              </a:rPr>
              <a:t>2</a:t>
            </a:r>
            <a:r>
              <a:rPr lang="pt-BR" sz="2400" dirty="0" smtClean="0">
                <a:latin typeface="Book Antiqua" panose="02040602050305030304" pitchFamily="18" charset="0"/>
              </a:rPr>
              <a:t>	</a:t>
            </a:r>
            <a:r>
              <a:rPr lang="pt-BR" sz="2400" dirty="0">
                <a:latin typeface="Book Antiqua" panose="02040602050305030304" pitchFamily="18" charset="0"/>
              </a:rPr>
              <a:t>Como no exercício anterior, preencha a lacuna com o que </a:t>
            </a:r>
            <a:r>
              <a:rPr lang="pt-BR" sz="2400" dirty="0" smtClean="0">
                <a:latin typeface="Book Antiqua" panose="02040602050305030304" pitchFamily="18" charset="0"/>
              </a:rPr>
              <a:t>	se </a:t>
            </a:r>
            <a:r>
              <a:rPr lang="pt-BR" sz="2400" dirty="0">
                <a:latin typeface="Book Antiqua" panose="02040602050305030304" pitchFamily="18" charset="0"/>
              </a:rPr>
              <a:t>solicita entre parênteses, observando as devidas </a:t>
            </a:r>
            <a:r>
              <a:rPr lang="pt-BR" sz="2400" dirty="0" smtClean="0">
                <a:latin typeface="Book Antiqua" panose="02040602050305030304" pitchFamily="18" charset="0"/>
              </a:rPr>
              <a:t>	concordâncias </a:t>
            </a:r>
            <a:r>
              <a:rPr lang="pt-BR" sz="2400" dirty="0">
                <a:latin typeface="Book Antiqua" panose="02040602050305030304" pitchFamily="18" charset="0"/>
              </a:rPr>
              <a:t>(quando for o caso):</a:t>
            </a:r>
            <a:r>
              <a:rPr lang="pt-BR" sz="2400" dirty="0" smtClean="0">
                <a:latin typeface="Book Antiqua" pitchFamily="18" charset="0"/>
              </a:rPr>
              <a:t> </a:t>
            </a:r>
          </a:p>
        </p:txBody>
      </p:sp>
      <p:sp>
        <p:nvSpPr>
          <p:cNvPr id="8" name="CaixaDeTexto 7"/>
          <p:cNvSpPr txBox="1"/>
          <p:nvPr/>
        </p:nvSpPr>
        <p:spPr>
          <a:xfrm>
            <a:off x="467544" y="1908696"/>
            <a:ext cx="8317588" cy="4616648"/>
          </a:xfrm>
          <a:prstGeom prst="rect">
            <a:avLst/>
          </a:prstGeom>
          <a:noFill/>
        </p:spPr>
        <p:txBody>
          <a:bodyPr wrap="square" rtlCol="0">
            <a:spAutoFit/>
          </a:bodyPr>
          <a:lstStyle/>
          <a:p>
            <a:r>
              <a:rPr lang="pt-BR" sz="2800" dirty="0"/>
              <a:t>a) 	</a:t>
            </a:r>
            <a:r>
              <a:rPr lang="pt-BR" sz="2800" dirty="0" err="1"/>
              <a:t>Petrus</a:t>
            </a:r>
            <a:r>
              <a:rPr lang="pt-BR" sz="2800" dirty="0"/>
              <a:t> </a:t>
            </a:r>
            <a:r>
              <a:rPr lang="pt-BR" sz="2800" dirty="0" smtClean="0"/>
              <a:t>______________________ est </a:t>
            </a:r>
            <a:r>
              <a:rPr lang="pt-BR" sz="2800" dirty="0" err="1"/>
              <a:t>quam</a:t>
            </a:r>
            <a:r>
              <a:rPr lang="pt-BR" sz="2800" dirty="0"/>
              <a:t> </a:t>
            </a:r>
            <a:r>
              <a:rPr lang="pt-BR" sz="2800" dirty="0" smtClean="0"/>
              <a:t>	</a:t>
            </a:r>
            <a:r>
              <a:rPr lang="pt-BR" sz="2800" dirty="0" err="1" smtClean="0"/>
              <a:t>Paulus</a:t>
            </a:r>
            <a:r>
              <a:rPr lang="pt-BR" sz="2800" dirty="0"/>
              <a:t>. </a:t>
            </a:r>
          </a:p>
          <a:p>
            <a:r>
              <a:rPr lang="pt-BR" sz="3000" dirty="0"/>
              <a:t>	</a:t>
            </a:r>
            <a:r>
              <a:rPr lang="pt-BR" sz="2000" dirty="0" smtClean="0"/>
              <a:t>(</a:t>
            </a:r>
            <a:r>
              <a:rPr lang="pt-BR" sz="2000" i="1" dirty="0" err="1" smtClean="0"/>
              <a:t>corpulentus</a:t>
            </a:r>
            <a:r>
              <a:rPr lang="pt-BR" sz="2000" i="1" dirty="0" smtClean="0"/>
              <a:t>, -a, -um</a:t>
            </a:r>
            <a:r>
              <a:rPr lang="pt-BR" sz="2000" dirty="0" smtClean="0"/>
              <a:t>, grau comparativo de superioridade, forma 	sintética)</a:t>
            </a:r>
            <a:endParaRPr lang="pt-BR" sz="2000" dirty="0"/>
          </a:p>
          <a:p>
            <a:r>
              <a:rPr lang="pt-BR" sz="1200" dirty="0"/>
              <a:t> </a:t>
            </a:r>
          </a:p>
          <a:p>
            <a:r>
              <a:rPr lang="pt-BR" sz="2800" dirty="0"/>
              <a:t>b) 	Puto </a:t>
            </a:r>
            <a:r>
              <a:rPr lang="pt-BR" sz="2800" dirty="0" err="1"/>
              <a:t>Paulum</a:t>
            </a:r>
            <a:r>
              <a:rPr lang="pt-BR" sz="2800" dirty="0"/>
              <a:t> </a:t>
            </a:r>
            <a:r>
              <a:rPr lang="pt-BR" sz="2800" dirty="0" smtClean="0"/>
              <a:t>____________________________ 	</a:t>
            </a:r>
            <a:r>
              <a:rPr lang="pt-BR" sz="2800" dirty="0" err="1" smtClean="0"/>
              <a:t>quam</a:t>
            </a:r>
            <a:r>
              <a:rPr lang="pt-BR" sz="2800" dirty="0" smtClean="0"/>
              <a:t> </a:t>
            </a:r>
            <a:r>
              <a:rPr lang="pt-BR" sz="2800" dirty="0" err="1"/>
              <a:t>Petrum</a:t>
            </a:r>
            <a:r>
              <a:rPr lang="pt-BR" sz="2800" dirty="0"/>
              <a:t>. </a:t>
            </a:r>
          </a:p>
          <a:p>
            <a:r>
              <a:rPr lang="pt-BR" sz="3000" dirty="0"/>
              <a:t>	</a:t>
            </a:r>
            <a:r>
              <a:rPr lang="pt-BR" sz="2000" dirty="0"/>
              <a:t>(</a:t>
            </a:r>
            <a:r>
              <a:rPr lang="pt-BR" sz="2000" i="1" dirty="0" err="1"/>
              <a:t>altus</a:t>
            </a:r>
            <a:r>
              <a:rPr lang="pt-BR" sz="2000" i="1" dirty="0"/>
              <a:t>, -a, -um</a:t>
            </a:r>
            <a:r>
              <a:rPr lang="pt-BR" sz="2000" dirty="0"/>
              <a:t>, grau comparativo de superioridade, forma sintética)</a:t>
            </a:r>
          </a:p>
          <a:p>
            <a:r>
              <a:rPr lang="pt-BR" sz="1200" dirty="0"/>
              <a:t> </a:t>
            </a:r>
          </a:p>
          <a:p>
            <a:r>
              <a:rPr lang="pt-BR" sz="2800" dirty="0"/>
              <a:t>c) 	Mare __________________ est </a:t>
            </a:r>
            <a:r>
              <a:rPr lang="pt-BR" sz="2800" dirty="0" err="1"/>
              <a:t>quam</a:t>
            </a:r>
            <a:r>
              <a:rPr lang="pt-BR" sz="2800" dirty="0"/>
              <a:t> </a:t>
            </a:r>
            <a:r>
              <a:rPr lang="pt-BR" sz="2800" dirty="0" err="1"/>
              <a:t>flumen</a:t>
            </a:r>
            <a:r>
              <a:rPr lang="pt-BR" sz="2800" dirty="0"/>
              <a:t>. </a:t>
            </a:r>
          </a:p>
          <a:p>
            <a:r>
              <a:rPr lang="pt-BR" sz="3000" dirty="0"/>
              <a:t>	</a:t>
            </a:r>
            <a:r>
              <a:rPr lang="pt-BR" sz="2000" dirty="0"/>
              <a:t>(</a:t>
            </a:r>
            <a:r>
              <a:rPr lang="pt-BR" sz="2000" i="1" dirty="0" err="1"/>
              <a:t>speciosus</a:t>
            </a:r>
            <a:r>
              <a:rPr lang="pt-BR" sz="2000" i="1" dirty="0"/>
              <a:t>, -a, -um</a:t>
            </a:r>
            <a:r>
              <a:rPr lang="pt-BR" sz="2000" dirty="0"/>
              <a:t>, grau comparativo de superioridade, forma </a:t>
            </a:r>
            <a:r>
              <a:rPr lang="pt-BR" sz="2000" dirty="0" smtClean="0"/>
              <a:t>	sintética)</a:t>
            </a:r>
            <a:endParaRPr lang="pt-BR" sz="2000" dirty="0"/>
          </a:p>
        </p:txBody>
      </p:sp>
      <p:sp>
        <p:nvSpPr>
          <p:cNvPr id="31" name="CaixaDeTexto 30"/>
          <p:cNvSpPr txBox="1"/>
          <p:nvPr/>
        </p:nvSpPr>
        <p:spPr>
          <a:xfrm>
            <a:off x="2612128" y="1794882"/>
            <a:ext cx="3672408" cy="553998"/>
          </a:xfrm>
          <a:prstGeom prst="rect">
            <a:avLst/>
          </a:prstGeom>
          <a:noFill/>
        </p:spPr>
        <p:txBody>
          <a:bodyPr wrap="square" rtlCol="0">
            <a:spAutoFit/>
          </a:bodyPr>
          <a:lstStyle/>
          <a:p>
            <a:pPr algn="ctr"/>
            <a:r>
              <a:rPr lang="pt-BR" sz="3000" b="1" dirty="0" err="1" smtClean="0">
                <a:solidFill>
                  <a:srgbClr val="FF0000"/>
                </a:solidFill>
              </a:rPr>
              <a:t>corpulent</a:t>
            </a:r>
            <a:r>
              <a:rPr lang="pt-BR" sz="3000" b="1" u="sng" dirty="0" err="1" smtClean="0">
                <a:solidFill>
                  <a:srgbClr val="FF0000"/>
                </a:solidFill>
              </a:rPr>
              <a:t>ior</a:t>
            </a:r>
            <a:endParaRPr lang="pt-BR" sz="3000" b="1" u="sng" dirty="0">
              <a:solidFill>
                <a:srgbClr val="FF0000"/>
              </a:solidFill>
            </a:endParaRPr>
          </a:p>
        </p:txBody>
      </p:sp>
      <p:sp>
        <p:nvSpPr>
          <p:cNvPr id="9" name="CaixaDeTexto 8"/>
          <p:cNvSpPr txBox="1"/>
          <p:nvPr/>
        </p:nvSpPr>
        <p:spPr>
          <a:xfrm>
            <a:off x="3563888" y="3523074"/>
            <a:ext cx="4824536" cy="553998"/>
          </a:xfrm>
          <a:prstGeom prst="rect">
            <a:avLst/>
          </a:prstGeom>
          <a:noFill/>
        </p:spPr>
        <p:txBody>
          <a:bodyPr wrap="square" rtlCol="0">
            <a:spAutoFit/>
          </a:bodyPr>
          <a:lstStyle/>
          <a:p>
            <a:pPr algn="ctr"/>
            <a:r>
              <a:rPr lang="pt-BR" sz="3000" b="1" dirty="0" err="1" smtClean="0">
                <a:solidFill>
                  <a:srgbClr val="FF0000"/>
                </a:solidFill>
              </a:rPr>
              <a:t>alt</a:t>
            </a:r>
            <a:r>
              <a:rPr lang="pt-BR" sz="3000" b="1" u="sng" dirty="0" err="1" smtClean="0">
                <a:solidFill>
                  <a:srgbClr val="FF0000"/>
                </a:solidFill>
              </a:rPr>
              <a:t>ior</a:t>
            </a:r>
            <a:r>
              <a:rPr lang="pt-BR" sz="3000" b="1" dirty="0" err="1" smtClean="0">
                <a:solidFill>
                  <a:srgbClr val="FF0000"/>
                </a:solidFill>
              </a:rPr>
              <a:t>em</a:t>
            </a:r>
            <a:endParaRPr lang="pt-BR" sz="3000" b="1" dirty="0">
              <a:solidFill>
                <a:srgbClr val="FF0000"/>
              </a:solidFill>
            </a:endParaRPr>
          </a:p>
        </p:txBody>
      </p:sp>
      <p:sp>
        <p:nvSpPr>
          <p:cNvPr id="10" name="CaixaDeTexto 9"/>
          <p:cNvSpPr txBox="1"/>
          <p:nvPr/>
        </p:nvSpPr>
        <p:spPr>
          <a:xfrm>
            <a:off x="2303748" y="5085184"/>
            <a:ext cx="3132348" cy="553998"/>
          </a:xfrm>
          <a:prstGeom prst="rect">
            <a:avLst/>
          </a:prstGeom>
          <a:noFill/>
        </p:spPr>
        <p:txBody>
          <a:bodyPr wrap="square" rtlCol="0">
            <a:spAutoFit/>
          </a:bodyPr>
          <a:lstStyle/>
          <a:p>
            <a:pPr algn="ctr"/>
            <a:r>
              <a:rPr lang="pt-BR" sz="3000" b="1" dirty="0" err="1" smtClean="0">
                <a:solidFill>
                  <a:srgbClr val="FF0000"/>
                </a:solidFill>
              </a:rPr>
              <a:t>specios</a:t>
            </a:r>
            <a:r>
              <a:rPr lang="pt-BR" sz="3000" b="1" u="sng" dirty="0" err="1" smtClean="0">
                <a:solidFill>
                  <a:srgbClr val="FF0000"/>
                </a:solidFill>
              </a:rPr>
              <a:t>ius</a:t>
            </a:r>
            <a:endParaRPr lang="pt-BR" sz="3000" b="1" u="sng" dirty="0">
              <a:solidFill>
                <a:srgbClr val="FF0000"/>
              </a:solidFill>
            </a:endParaRPr>
          </a:p>
        </p:txBody>
      </p:sp>
    </p:spTree>
    <p:extLst>
      <p:ext uri="{BB962C8B-B14F-4D97-AF65-F5344CB8AC3E}">
        <p14:creationId xmlns:p14="http://schemas.microsoft.com/office/powerpoint/2010/main" val="260383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907704" y="2492896"/>
            <a:ext cx="6624736" cy="1656184"/>
          </a:xfrm>
        </p:spPr>
        <p:txBody>
          <a:bodyPr>
            <a:normAutofit/>
          </a:bodyPr>
          <a:lstStyle/>
          <a:p>
            <a:pPr algn="l"/>
            <a:r>
              <a:rPr lang="pt-BR" sz="3600" b="1" dirty="0" smtClean="0">
                <a:solidFill>
                  <a:schemeClr val="bg1"/>
                </a:solidFill>
                <a:latin typeface="Book Antiqua" pitchFamily="18" charset="0"/>
              </a:rPr>
              <a:t>Parte Um: </a:t>
            </a:r>
            <a:br>
              <a:rPr lang="pt-BR" sz="3600" b="1" dirty="0" smtClean="0">
                <a:solidFill>
                  <a:schemeClr val="bg1"/>
                </a:solidFill>
                <a:latin typeface="Book Antiqua" pitchFamily="18" charset="0"/>
              </a:rPr>
            </a:br>
            <a:r>
              <a:rPr lang="pt-BR" sz="2800" b="1" dirty="0" smtClean="0">
                <a:solidFill>
                  <a:schemeClr val="bg1"/>
                </a:solidFill>
                <a:latin typeface="Book Antiqua" pitchFamily="18" charset="0"/>
              </a:rPr>
              <a:t>Versão e interpretação de textos</a:t>
            </a:r>
            <a:endParaRPr lang="pt-BR" sz="3100" dirty="0">
              <a:solidFill>
                <a:schemeClr val="bg1"/>
              </a:solidFill>
              <a:latin typeface="Book Antiqua" pitchFamily="18" charset="0"/>
            </a:endParaRPr>
          </a:p>
        </p:txBody>
      </p:sp>
    </p:spTree>
    <p:extLst>
      <p:ext uri="{BB962C8B-B14F-4D97-AF65-F5344CB8AC3E}">
        <p14:creationId xmlns:p14="http://schemas.microsoft.com/office/powerpoint/2010/main" val="1538542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420042" y="1338729"/>
            <a:ext cx="8317588" cy="4970591"/>
          </a:xfrm>
          <a:prstGeom prst="rect">
            <a:avLst/>
          </a:prstGeom>
          <a:noFill/>
        </p:spPr>
        <p:txBody>
          <a:bodyPr wrap="square" rtlCol="0">
            <a:spAutoFit/>
          </a:bodyPr>
          <a:lstStyle/>
          <a:p>
            <a:r>
              <a:rPr lang="pt-BR" sz="2800" dirty="0"/>
              <a:t>d) 	Mare __________________ est </a:t>
            </a:r>
            <a:r>
              <a:rPr lang="pt-BR" sz="2800" dirty="0" err="1"/>
              <a:t>quam</a:t>
            </a:r>
            <a:r>
              <a:rPr lang="pt-BR" sz="2800" dirty="0"/>
              <a:t> </a:t>
            </a:r>
            <a:r>
              <a:rPr lang="pt-BR" sz="2800" dirty="0" err="1"/>
              <a:t>flumen</a:t>
            </a:r>
            <a:r>
              <a:rPr lang="pt-BR" sz="2800" dirty="0"/>
              <a:t>. </a:t>
            </a:r>
          </a:p>
          <a:p>
            <a:r>
              <a:rPr lang="pt-BR" sz="2800" dirty="0"/>
              <a:t>	</a:t>
            </a:r>
            <a:r>
              <a:rPr lang="pt-BR" sz="2000" dirty="0"/>
              <a:t>(</a:t>
            </a:r>
            <a:r>
              <a:rPr lang="pt-BR" sz="2000" i="1" dirty="0" err="1"/>
              <a:t>speciosus</a:t>
            </a:r>
            <a:r>
              <a:rPr lang="pt-BR" sz="2000" i="1" dirty="0"/>
              <a:t>, -a, -um</a:t>
            </a:r>
            <a:r>
              <a:rPr lang="pt-BR" sz="2000" dirty="0"/>
              <a:t>, grau comparativo de superioridade, forma </a:t>
            </a:r>
            <a:r>
              <a:rPr lang="pt-BR" sz="2000" dirty="0" smtClean="0"/>
              <a:t>	analítica</a:t>
            </a:r>
            <a:r>
              <a:rPr lang="pt-BR" sz="2000" dirty="0"/>
              <a:t>)</a:t>
            </a:r>
          </a:p>
          <a:p>
            <a:r>
              <a:rPr lang="pt-BR" sz="1500" dirty="0"/>
              <a:t>		</a:t>
            </a:r>
          </a:p>
          <a:p>
            <a:r>
              <a:rPr lang="pt-BR" sz="2800" dirty="0"/>
              <a:t>e) 	</a:t>
            </a:r>
            <a:r>
              <a:rPr lang="pt-BR" sz="2800" dirty="0" err="1"/>
              <a:t>Flumen</a:t>
            </a:r>
            <a:r>
              <a:rPr lang="pt-BR" sz="2800" dirty="0"/>
              <a:t> _________________ est </a:t>
            </a:r>
            <a:r>
              <a:rPr lang="pt-BR" sz="2800" dirty="0" err="1"/>
              <a:t>quam</a:t>
            </a:r>
            <a:r>
              <a:rPr lang="pt-BR" sz="2800" dirty="0"/>
              <a:t> mare. </a:t>
            </a:r>
          </a:p>
          <a:p>
            <a:r>
              <a:rPr lang="pt-BR" sz="2800" dirty="0"/>
              <a:t>	</a:t>
            </a:r>
            <a:r>
              <a:rPr lang="pt-BR" sz="2000" dirty="0"/>
              <a:t>(</a:t>
            </a:r>
            <a:r>
              <a:rPr lang="pt-BR" sz="2000" i="1" dirty="0" err="1"/>
              <a:t>latus</a:t>
            </a:r>
            <a:r>
              <a:rPr lang="pt-BR" sz="2000" i="1" dirty="0"/>
              <a:t>, -a, -um</a:t>
            </a:r>
            <a:r>
              <a:rPr lang="pt-BR" sz="2000" dirty="0"/>
              <a:t>, grau comparativo de inferioridade)</a:t>
            </a:r>
          </a:p>
          <a:p>
            <a:r>
              <a:rPr lang="pt-BR" sz="1500" dirty="0"/>
              <a:t> </a:t>
            </a:r>
          </a:p>
          <a:p>
            <a:r>
              <a:rPr lang="pt-BR" sz="2800" dirty="0"/>
              <a:t>f) 	Mare </a:t>
            </a:r>
            <a:r>
              <a:rPr lang="pt-BR" sz="2800" dirty="0" err="1"/>
              <a:t>magis</a:t>
            </a:r>
            <a:r>
              <a:rPr lang="pt-BR" sz="2800" dirty="0"/>
              <a:t> </a:t>
            </a:r>
            <a:r>
              <a:rPr lang="pt-BR" sz="2800" dirty="0" err="1"/>
              <a:t>latum</a:t>
            </a:r>
            <a:r>
              <a:rPr lang="pt-BR" sz="2800" dirty="0"/>
              <a:t> est ___________________. </a:t>
            </a:r>
          </a:p>
          <a:p>
            <a:r>
              <a:rPr lang="pt-BR" sz="2800" dirty="0"/>
              <a:t>	</a:t>
            </a:r>
            <a:r>
              <a:rPr lang="pt-BR" sz="2000" dirty="0"/>
              <a:t>(</a:t>
            </a:r>
            <a:r>
              <a:rPr lang="pt-BR" sz="2000" i="1" dirty="0" err="1"/>
              <a:t>flumen</a:t>
            </a:r>
            <a:r>
              <a:rPr lang="pt-BR" sz="2000" i="1" dirty="0"/>
              <a:t>, -</a:t>
            </a:r>
            <a:r>
              <a:rPr lang="pt-BR" sz="2000" i="1" dirty="0" err="1"/>
              <a:t>inis</a:t>
            </a:r>
            <a:r>
              <a:rPr lang="pt-BR" sz="2000" dirty="0"/>
              <a:t>, 2º termo da comparação na forma sintética).</a:t>
            </a:r>
          </a:p>
          <a:p>
            <a:r>
              <a:rPr lang="pt-BR" sz="1500" dirty="0"/>
              <a:t> </a:t>
            </a:r>
          </a:p>
          <a:p>
            <a:r>
              <a:rPr lang="pt-BR" sz="2800" dirty="0"/>
              <a:t>g) 	</a:t>
            </a:r>
            <a:r>
              <a:rPr lang="pt-BR" sz="2800" dirty="0" err="1"/>
              <a:t>Species</a:t>
            </a:r>
            <a:r>
              <a:rPr lang="pt-BR" sz="2800" dirty="0"/>
              <a:t> ________________ non est </a:t>
            </a:r>
            <a:r>
              <a:rPr lang="pt-BR" sz="2800" dirty="0" err="1"/>
              <a:t>quam</a:t>
            </a:r>
            <a:r>
              <a:rPr lang="pt-BR" sz="2800" dirty="0"/>
              <a:t> </a:t>
            </a:r>
            <a:r>
              <a:rPr lang="pt-BR" sz="2800" dirty="0" smtClean="0"/>
              <a:t>	</a:t>
            </a:r>
            <a:r>
              <a:rPr lang="pt-BR" sz="2800" dirty="0" err="1" smtClean="0"/>
              <a:t>cogitatio</a:t>
            </a:r>
            <a:r>
              <a:rPr lang="pt-BR" sz="2800" dirty="0"/>
              <a:t>. </a:t>
            </a:r>
          </a:p>
          <a:p>
            <a:r>
              <a:rPr lang="pt-BR" sz="2800" dirty="0"/>
              <a:t>	</a:t>
            </a:r>
            <a:r>
              <a:rPr lang="pt-BR" sz="2000" dirty="0" smtClean="0"/>
              <a:t>(</a:t>
            </a:r>
            <a:r>
              <a:rPr lang="pt-BR" sz="2000" i="1" dirty="0" err="1" smtClean="0"/>
              <a:t>bonus</a:t>
            </a:r>
            <a:r>
              <a:rPr lang="pt-BR" sz="2000" i="1" dirty="0" smtClean="0"/>
              <a:t>, -a, -um</a:t>
            </a:r>
            <a:r>
              <a:rPr lang="pt-BR" sz="2000" dirty="0" smtClean="0"/>
              <a:t>, grau </a:t>
            </a:r>
            <a:r>
              <a:rPr lang="pt-BR" sz="2000" dirty="0" smtClean="0"/>
              <a:t>comparativo </a:t>
            </a:r>
            <a:r>
              <a:rPr lang="pt-BR" sz="2000" dirty="0" smtClean="0"/>
              <a:t>de superioridade)</a:t>
            </a:r>
          </a:p>
        </p:txBody>
      </p:sp>
      <p:sp>
        <p:nvSpPr>
          <p:cNvPr id="31" name="CaixaDeTexto 30"/>
          <p:cNvSpPr txBox="1"/>
          <p:nvPr/>
        </p:nvSpPr>
        <p:spPr>
          <a:xfrm>
            <a:off x="2195736" y="1196752"/>
            <a:ext cx="3096344" cy="553998"/>
          </a:xfrm>
          <a:prstGeom prst="rect">
            <a:avLst/>
          </a:prstGeom>
          <a:noFill/>
        </p:spPr>
        <p:txBody>
          <a:bodyPr wrap="square" rtlCol="0">
            <a:spAutoFit/>
          </a:bodyPr>
          <a:lstStyle/>
          <a:p>
            <a:pPr algn="ctr"/>
            <a:r>
              <a:rPr lang="pt-BR" sz="3000" b="1" dirty="0" err="1" smtClean="0">
                <a:solidFill>
                  <a:srgbClr val="FF0000"/>
                </a:solidFill>
              </a:rPr>
              <a:t>magis</a:t>
            </a:r>
            <a:r>
              <a:rPr lang="pt-BR" sz="3000" b="1" dirty="0" smtClean="0">
                <a:solidFill>
                  <a:srgbClr val="FF0000"/>
                </a:solidFill>
              </a:rPr>
              <a:t> </a:t>
            </a:r>
            <a:r>
              <a:rPr lang="pt-BR" sz="3000" b="1" dirty="0" err="1" smtClean="0">
                <a:solidFill>
                  <a:srgbClr val="FF0000"/>
                </a:solidFill>
              </a:rPr>
              <a:t>speciosum</a:t>
            </a:r>
            <a:endParaRPr lang="pt-BR" sz="3000" b="1" u="sng" dirty="0">
              <a:solidFill>
                <a:srgbClr val="FF0000"/>
              </a:solidFill>
            </a:endParaRPr>
          </a:p>
        </p:txBody>
      </p:sp>
      <p:sp>
        <p:nvSpPr>
          <p:cNvPr id="11" name="CaixaDeTexto 10"/>
          <p:cNvSpPr txBox="1"/>
          <p:nvPr/>
        </p:nvSpPr>
        <p:spPr>
          <a:xfrm>
            <a:off x="2555776" y="2564904"/>
            <a:ext cx="3096344" cy="553998"/>
          </a:xfrm>
          <a:prstGeom prst="rect">
            <a:avLst/>
          </a:prstGeom>
          <a:noFill/>
        </p:spPr>
        <p:txBody>
          <a:bodyPr wrap="square" rtlCol="0">
            <a:spAutoFit/>
          </a:bodyPr>
          <a:lstStyle/>
          <a:p>
            <a:pPr algn="ctr"/>
            <a:r>
              <a:rPr lang="pt-BR" sz="3000" b="1" dirty="0" err="1" smtClean="0">
                <a:solidFill>
                  <a:srgbClr val="FF0000"/>
                </a:solidFill>
              </a:rPr>
              <a:t>minus</a:t>
            </a:r>
            <a:r>
              <a:rPr lang="pt-BR" sz="3000" b="1" dirty="0" smtClean="0">
                <a:solidFill>
                  <a:srgbClr val="FF0000"/>
                </a:solidFill>
              </a:rPr>
              <a:t> </a:t>
            </a:r>
            <a:r>
              <a:rPr lang="pt-BR" sz="3000" b="1" dirty="0" err="1" smtClean="0">
                <a:solidFill>
                  <a:srgbClr val="FF0000"/>
                </a:solidFill>
              </a:rPr>
              <a:t>latum</a:t>
            </a:r>
            <a:endParaRPr lang="pt-BR" sz="3000" b="1" u="sng" dirty="0">
              <a:solidFill>
                <a:srgbClr val="FF0000"/>
              </a:solidFill>
            </a:endParaRPr>
          </a:p>
        </p:txBody>
      </p:sp>
      <p:sp>
        <p:nvSpPr>
          <p:cNvPr id="12" name="CaixaDeTexto 11"/>
          <p:cNvSpPr txBox="1"/>
          <p:nvPr/>
        </p:nvSpPr>
        <p:spPr>
          <a:xfrm>
            <a:off x="4788024" y="3667090"/>
            <a:ext cx="3096344" cy="553998"/>
          </a:xfrm>
          <a:prstGeom prst="rect">
            <a:avLst/>
          </a:prstGeom>
          <a:noFill/>
        </p:spPr>
        <p:txBody>
          <a:bodyPr wrap="square" rtlCol="0">
            <a:spAutoFit/>
          </a:bodyPr>
          <a:lstStyle/>
          <a:p>
            <a:pPr algn="ctr"/>
            <a:r>
              <a:rPr lang="pt-BR" sz="3000" b="1" dirty="0" err="1" smtClean="0">
                <a:solidFill>
                  <a:srgbClr val="FF0000"/>
                </a:solidFill>
              </a:rPr>
              <a:t>flumine</a:t>
            </a:r>
            <a:endParaRPr lang="pt-BR" sz="3000" b="1" u="sng" dirty="0">
              <a:solidFill>
                <a:srgbClr val="FF0000"/>
              </a:solidFill>
            </a:endParaRPr>
          </a:p>
        </p:txBody>
      </p:sp>
      <p:sp>
        <p:nvSpPr>
          <p:cNvPr id="13" name="CaixaDeTexto 12"/>
          <p:cNvSpPr txBox="1"/>
          <p:nvPr/>
        </p:nvSpPr>
        <p:spPr>
          <a:xfrm>
            <a:off x="2483768" y="4797152"/>
            <a:ext cx="3096344" cy="553998"/>
          </a:xfrm>
          <a:prstGeom prst="rect">
            <a:avLst/>
          </a:prstGeom>
          <a:noFill/>
        </p:spPr>
        <p:txBody>
          <a:bodyPr wrap="square" rtlCol="0">
            <a:spAutoFit/>
          </a:bodyPr>
          <a:lstStyle/>
          <a:p>
            <a:pPr algn="ctr"/>
            <a:r>
              <a:rPr lang="pt-BR" sz="3000" b="1" dirty="0" err="1" smtClean="0">
                <a:solidFill>
                  <a:srgbClr val="FF0000"/>
                </a:solidFill>
              </a:rPr>
              <a:t>melior</a:t>
            </a:r>
            <a:endParaRPr lang="pt-BR" sz="3000" b="1" u="sng" dirty="0">
              <a:solidFill>
                <a:srgbClr val="FF0000"/>
              </a:solidFill>
            </a:endParaRPr>
          </a:p>
        </p:txBody>
      </p:sp>
    </p:spTree>
    <p:extLst>
      <p:ext uri="{BB962C8B-B14F-4D97-AF65-F5344CB8AC3E}">
        <p14:creationId xmlns:p14="http://schemas.microsoft.com/office/powerpoint/2010/main" val="246170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420042" y="1338729"/>
            <a:ext cx="8317588" cy="4832092"/>
          </a:xfrm>
          <a:prstGeom prst="rect">
            <a:avLst/>
          </a:prstGeom>
          <a:noFill/>
        </p:spPr>
        <p:txBody>
          <a:bodyPr wrap="square" rtlCol="0">
            <a:spAutoFit/>
          </a:bodyPr>
          <a:lstStyle/>
          <a:p>
            <a:r>
              <a:rPr lang="pt-BR" sz="2800" dirty="0"/>
              <a:t>h) 	Mare ____________________ est.  </a:t>
            </a:r>
          </a:p>
          <a:p>
            <a:r>
              <a:rPr lang="pt-BR" sz="2800" dirty="0"/>
              <a:t>	</a:t>
            </a:r>
            <a:r>
              <a:rPr lang="pt-BR" sz="2000" dirty="0"/>
              <a:t>(</a:t>
            </a:r>
            <a:r>
              <a:rPr lang="pt-BR" sz="2000" i="1" dirty="0" err="1"/>
              <a:t>speciosus</a:t>
            </a:r>
            <a:r>
              <a:rPr lang="pt-BR" sz="2000" i="1" dirty="0"/>
              <a:t>, -a, -um</a:t>
            </a:r>
            <a:r>
              <a:rPr lang="pt-BR" sz="2000" dirty="0"/>
              <a:t>, grau superlativo)</a:t>
            </a:r>
          </a:p>
          <a:p>
            <a:endParaRPr lang="pt-BR" sz="2800" dirty="0" smtClean="0"/>
          </a:p>
          <a:p>
            <a:r>
              <a:rPr lang="pt-BR" sz="2800" dirty="0" smtClean="0"/>
              <a:t>i</a:t>
            </a:r>
            <a:r>
              <a:rPr lang="pt-BR" sz="2800" dirty="0"/>
              <a:t>) 	</a:t>
            </a:r>
            <a:r>
              <a:rPr lang="pt-BR" sz="2800" dirty="0" err="1"/>
              <a:t>Putaui</a:t>
            </a:r>
            <a:r>
              <a:rPr lang="pt-BR" sz="2800" dirty="0"/>
              <a:t> </a:t>
            </a:r>
            <a:r>
              <a:rPr lang="pt-BR" sz="2800" dirty="0" err="1"/>
              <a:t>puellam</a:t>
            </a:r>
            <a:r>
              <a:rPr lang="pt-BR" sz="2800" dirty="0"/>
              <a:t> ________________. </a:t>
            </a:r>
          </a:p>
          <a:p>
            <a:r>
              <a:rPr lang="pt-BR" sz="2800" dirty="0"/>
              <a:t>	</a:t>
            </a:r>
            <a:r>
              <a:rPr lang="pt-BR" sz="2000" dirty="0"/>
              <a:t>(</a:t>
            </a:r>
            <a:r>
              <a:rPr lang="pt-BR" sz="2000" i="1" dirty="0" err="1"/>
              <a:t>speciosus</a:t>
            </a:r>
            <a:r>
              <a:rPr lang="pt-BR" sz="2000" i="1" dirty="0"/>
              <a:t>, -a, -um</a:t>
            </a:r>
            <a:r>
              <a:rPr lang="pt-BR" sz="2000" dirty="0"/>
              <a:t>, grau superlativo)</a:t>
            </a:r>
          </a:p>
          <a:p>
            <a:r>
              <a:rPr lang="pt-BR" sz="2800" dirty="0"/>
              <a:t> </a:t>
            </a:r>
          </a:p>
          <a:p>
            <a:r>
              <a:rPr lang="pt-BR" sz="2800" dirty="0"/>
              <a:t>j) 	________________ est </a:t>
            </a:r>
            <a:r>
              <a:rPr lang="pt-BR" sz="2800" dirty="0" err="1"/>
              <a:t>bonum</a:t>
            </a:r>
            <a:r>
              <a:rPr lang="pt-BR" sz="2800" dirty="0"/>
              <a:t> </a:t>
            </a:r>
            <a:r>
              <a:rPr lang="pt-BR" sz="2800" dirty="0" err="1"/>
              <a:t>legere</a:t>
            </a:r>
            <a:r>
              <a:rPr lang="pt-BR" sz="2800" dirty="0"/>
              <a:t> </a:t>
            </a:r>
            <a:r>
              <a:rPr lang="pt-BR" sz="2800" dirty="0" err="1"/>
              <a:t>librum</a:t>
            </a:r>
            <a:r>
              <a:rPr lang="pt-BR" sz="2800" dirty="0"/>
              <a:t>. </a:t>
            </a:r>
          </a:p>
          <a:p>
            <a:r>
              <a:rPr lang="pt-BR" sz="2800" dirty="0"/>
              <a:t>	</a:t>
            </a:r>
            <a:r>
              <a:rPr lang="pt-BR" sz="2000" dirty="0"/>
              <a:t>(</a:t>
            </a:r>
            <a:r>
              <a:rPr lang="pt-BR" sz="2000" i="1" dirty="0" err="1"/>
              <a:t>facilis</a:t>
            </a:r>
            <a:r>
              <a:rPr lang="pt-BR" sz="2000" i="1" dirty="0"/>
              <a:t>, -e</a:t>
            </a:r>
            <a:r>
              <a:rPr lang="pt-BR" sz="2000" dirty="0"/>
              <a:t>, grau superlativo)</a:t>
            </a:r>
          </a:p>
          <a:p>
            <a:r>
              <a:rPr lang="pt-BR" sz="2800" dirty="0"/>
              <a:t> </a:t>
            </a:r>
          </a:p>
          <a:p>
            <a:r>
              <a:rPr lang="it-IT" sz="2800" dirty="0" smtClean="0"/>
              <a:t>k) </a:t>
            </a:r>
            <a:r>
              <a:rPr lang="it-IT" sz="2800" dirty="0"/>
              <a:t>	________________ est homo qui non legit. </a:t>
            </a:r>
            <a:endParaRPr lang="pt-BR" sz="2800" dirty="0"/>
          </a:p>
          <a:p>
            <a:r>
              <a:rPr lang="it-IT" sz="2800" dirty="0"/>
              <a:t>	</a:t>
            </a:r>
            <a:r>
              <a:rPr lang="pt-BR" sz="2000" dirty="0"/>
              <a:t>(</a:t>
            </a:r>
            <a:r>
              <a:rPr lang="pt-BR" sz="2000" i="1" dirty="0" err="1"/>
              <a:t>pauper</a:t>
            </a:r>
            <a:r>
              <a:rPr lang="pt-BR" sz="2000" i="1" dirty="0"/>
              <a:t>, -</a:t>
            </a:r>
            <a:r>
              <a:rPr lang="pt-BR" sz="2000" i="1" dirty="0" err="1"/>
              <a:t>ĕris</a:t>
            </a:r>
            <a:r>
              <a:rPr lang="pt-BR" sz="2000" dirty="0"/>
              <a:t>, grau superlativo)</a:t>
            </a:r>
          </a:p>
        </p:txBody>
      </p:sp>
      <p:sp>
        <p:nvSpPr>
          <p:cNvPr id="31" name="CaixaDeTexto 30"/>
          <p:cNvSpPr txBox="1"/>
          <p:nvPr/>
        </p:nvSpPr>
        <p:spPr>
          <a:xfrm>
            <a:off x="2483768" y="1196752"/>
            <a:ext cx="3096344" cy="553998"/>
          </a:xfrm>
          <a:prstGeom prst="rect">
            <a:avLst/>
          </a:prstGeom>
          <a:noFill/>
        </p:spPr>
        <p:txBody>
          <a:bodyPr wrap="square" rtlCol="0">
            <a:spAutoFit/>
          </a:bodyPr>
          <a:lstStyle/>
          <a:p>
            <a:pPr algn="ctr"/>
            <a:r>
              <a:rPr lang="pt-BR" sz="3000" b="1" dirty="0" err="1" smtClean="0">
                <a:solidFill>
                  <a:srgbClr val="FF0000"/>
                </a:solidFill>
              </a:rPr>
              <a:t>speciosissimum</a:t>
            </a:r>
            <a:endParaRPr lang="pt-BR" sz="3000" b="1" u="sng" dirty="0">
              <a:solidFill>
                <a:srgbClr val="FF0000"/>
              </a:solidFill>
            </a:endParaRPr>
          </a:p>
        </p:txBody>
      </p:sp>
      <p:sp>
        <p:nvSpPr>
          <p:cNvPr id="7" name="CaixaDeTexto 6"/>
          <p:cNvSpPr txBox="1"/>
          <p:nvPr/>
        </p:nvSpPr>
        <p:spPr>
          <a:xfrm>
            <a:off x="3635896" y="2492896"/>
            <a:ext cx="3096344" cy="553998"/>
          </a:xfrm>
          <a:prstGeom prst="rect">
            <a:avLst/>
          </a:prstGeom>
          <a:noFill/>
        </p:spPr>
        <p:txBody>
          <a:bodyPr wrap="square" rtlCol="0">
            <a:spAutoFit/>
          </a:bodyPr>
          <a:lstStyle/>
          <a:p>
            <a:pPr algn="ctr"/>
            <a:r>
              <a:rPr lang="pt-BR" sz="3000" b="1" dirty="0" err="1" smtClean="0">
                <a:solidFill>
                  <a:srgbClr val="FF0000"/>
                </a:solidFill>
              </a:rPr>
              <a:t>speciosissimam</a:t>
            </a:r>
            <a:endParaRPr lang="pt-BR" sz="3000" b="1" u="sng" dirty="0">
              <a:solidFill>
                <a:srgbClr val="FF0000"/>
              </a:solidFill>
            </a:endParaRPr>
          </a:p>
        </p:txBody>
      </p:sp>
      <p:sp>
        <p:nvSpPr>
          <p:cNvPr id="9" name="CaixaDeTexto 8"/>
          <p:cNvSpPr txBox="1"/>
          <p:nvPr/>
        </p:nvSpPr>
        <p:spPr>
          <a:xfrm>
            <a:off x="1475656" y="3754775"/>
            <a:ext cx="2952328" cy="553998"/>
          </a:xfrm>
          <a:prstGeom prst="rect">
            <a:avLst/>
          </a:prstGeom>
          <a:noFill/>
        </p:spPr>
        <p:txBody>
          <a:bodyPr wrap="square" rtlCol="0">
            <a:spAutoFit/>
          </a:bodyPr>
          <a:lstStyle/>
          <a:p>
            <a:r>
              <a:rPr lang="pt-BR" sz="3000" b="1" dirty="0" err="1" smtClean="0">
                <a:solidFill>
                  <a:srgbClr val="FF0000"/>
                </a:solidFill>
              </a:rPr>
              <a:t>Facillimum</a:t>
            </a:r>
            <a:endParaRPr lang="pt-BR" sz="3000" b="1" u="sng" dirty="0">
              <a:solidFill>
                <a:srgbClr val="FF0000"/>
              </a:solidFill>
            </a:endParaRPr>
          </a:p>
        </p:txBody>
      </p:sp>
      <p:sp>
        <p:nvSpPr>
          <p:cNvPr id="10" name="CaixaDeTexto 9"/>
          <p:cNvSpPr txBox="1"/>
          <p:nvPr/>
        </p:nvSpPr>
        <p:spPr>
          <a:xfrm>
            <a:off x="1331640" y="5035242"/>
            <a:ext cx="2952328" cy="553998"/>
          </a:xfrm>
          <a:prstGeom prst="rect">
            <a:avLst/>
          </a:prstGeom>
          <a:noFill/>
        </p:spPr>
        <p:txBody>
          <a:bodyPr wrap="square" rtlCol="0">
            <a:spAutoFit/>
          </a:bodyPr>
          <a:lstStyle/>
          <a:p>
            <a:pPr algn="ctr"/>
            <a:r>
              <a:rPr lang="pt-BR" sz="3000" b="1" dirty="0" err="1" smtClean="0">
                <a:solidFill>
                  <a:srgbClr val="FF0000"/>
                </a:solidFill>
              </a:rPr>
              <a:t>Pauperrimus</a:t>
            </a:r>
            <a:endParaRPr lang="pt-BR" sz="3000" b="1" u="sng" dirty="0">
              <a:solidFill>
                <a:srgbClr val="FF0000"/>
              </a:solidFill>
            </a:endParaRPr>
          </a:p>
        </p:txBody>
      </p:sp>
    </p:spTree>
    <p:extLst>
      <p:ext uri="{BB962C8B-B14F-4D97-AF65-F5344CB8AC3E}">
        <p14:creationId xmlns:p14="http://schemas.microsoft.com/office/powerpoint/2010/main" val="213494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376065"/>
            <a:ext cx="9144000" cy="1252735"/>
          </a:xfrm>
          <a:solidFill>
            <a:schemeClr val="bg1">
              <a:lumMod val="85000"/>
            </a:schemeClr>
          </a:solidFill>
        </p:spPr>
        <p:txBody>
          <a:bodyPr>
            <a:noAutofit/>
          </a:bodyPr>
          <a:lstStyle/>
          <a:p>
            <a:pPr marL="450850" indent="-450850">
              <a:buNone/>
            </a:pPr>
            <a:r>
              <a:rPr lang="pt-BR" sz="2200" dirty="0" smtClean="0">
                <a:latin typeface="Book Antiqua" panose="02040602050305030304" pitchFamily="18" charset="0"/>
              </a:rPr>
              <a:t>	</a:t>
            </a:r>
            <a:r>
              <a:rPr lang="pt-BR" sz="2200" dirty="0" smtClean="0">
                <a:latin typeface="Book Antiqua" panose="02040602050305030304" pitchFamily="18" charset="0"/>
              </a:rPr>
              <a:t>3</a:t>
            </a:r>
            <a:r>
              <a:rPr lang="pt-BR" sz="2200" dirty="0" smtClean="0">
                <a:latin typeface="Book Antiqua" panose="02040602050305030304" pitchFamily="18" charset="0"/>
              </a:rPr>
              <a:t>	</a:t>
            </a:r>
            <a:r>
              <a:rPr lang="pt-BR" sz="2200" dirty="0">
                <a:latin typeface="Book Antiqua" panose="02040602050305030304" pitchFamily="18" charset="0"/>
              </a:rPr>
              <a:t>Como no exercício precedente, preencha a lacuna com o </a:t>
            </a:r>
            <a:r>
              <a:rPr lang="pt-BR" sz="2200" dirty="0" smtClean="0">
                <a:latin typeface="Book Antiqua" panose="02040602050305030304" pitchFamily="18" charset="0"/>
              </a:rPr>
              <a:t>que </a:t>
            </a:r>
            <a:r>
              <a:rPr lang="pt-BR" sz="2200" dirty="0">
                <a:latin typeface="Book Antiqua" panose="02040602050305030304" pitchFamily="18" charset="0"/>
              </a:rPr>
              <a:t>se 	</a:t>
            </a:r>
            <a:r>
              <a:rPr lang="pt-BR" sz="2200" dirty="0" smtClean="0">
                <a:latin typeface="Book Antiqua" panose="02040602050305030304" pitchFamily="18" charset="0"/>
              </a:rPr>
              <a:t>solicita </a:t>
            </a:r>
            <a:r>
              <a:rPr lang="pt-BR" sz="2200" dirty="0">
                <a:latin typeface="Book Antiqua" panose="02040602050305030304" pitchFamily="18" charset="0"/>
              </a:rPr>
              <a:t>entre parênteses, observando as devidas </a:t>
            </a:r>
            <a:r>
              <a:rPr lang="pt-BR" sz="2200" dirty="0" smtClean="0">
                <a:latin typeface="Book Antiqua" panose="02040602050305030304" pitchFamily="18" charset="0"/>
              </a:rPr>
              <a:t>concordâncias 	(</a:t>
            </a:r>
            <a:r>
              <a:rPr lang="pt-BR" sz="2200" dirty="0">
                <a:latin typeface="Book Antiqua" panose="02040602050305030304" pitchFamily="18" charset="0"/>
              </a:rPr>
              <a:t>quando for o caso). </a:t>
            </a:r>
            <a:r>
              <a:rPr lang="pt-BR" sz="2200" dirty="0" smtClean="0">
                <a:latin typeface="Book Antiqua" panose="02040602050305030304" pitchFamily="18" charset="0"/>
              </a:rPr>
              <a:t>Depois, </a:t>
            </a:r>
            <a:r>
              <a:rPr lang="pt-BR" sz="2200" dirty="0">
                <a:latin typeface="Book Antiqua" panose="02040602050305030304" pitchFamily="18" charset="0"/>
              </a:rPr>
              <a:t>verta as sentenças ao português: </a:t>
            </a:r>
            <a:endParaRPr lang="pt-BR" sz="2200" dirty="0" smtClean="0">
              <a:latin typeface="Book Antiqua" pitchFamily="18" charset="0"/>
            </a:endParaRPr>
          </a:p>
        </p:txBody>
      </p:sp>
      <p:sp>
        <p:nvSpPr>
          <p:cNvPr id="8" name="CaixaDeTexto 7"/>
          <p:cNvSpPr txBox="1"/>
          <p:nvPr/>
        </p:nvSpPr>
        <p:spPr>
          <a:xfrm>
            <a:off x="467544" y="1908696"/>
            <a:ext cx="8317588" cy="4154984"/>
          </a:xfrm>
          <a:prstGeom prst="rect">
            <a:avLst/>
          </a:prstGeom>
          <a:noFill/>
        </p:spPr>
        <p:txBody>
          <a:bodyPr wrap="square" rtlCol="0">
            <a:spAutoFit/>
          </a:bodyPr>
          <a:lstStyle/>
          <a:p>
            <a:r>
              <a:rPr lang="pt-BR" sz="2800" dirty="0">
                <a:latin typeface="Book Antiqua" panose="02040602050305030304" pitchFamily="18" charset="0"/>
              </a:rPr>
              <a:t>a) 	</a:t>
            </a:r>
            <a:r>
              <a:rPr lang="pt-BR" sz="2800" dirty="0" err="1">
                <a:latin typeface="Book Antiqua" panose="02040602050305030304" pitchFamily="18" charset="0"/>
              </a:rPr>
              <a:t>Praecepto</a:t>
            </a:r>
            <a:r>
              <a:rPr lang="pt-BR" sz="2800" dirty="0">
                <a:latin typeface="Book Antiqua" panose="02040602050305030304" pitchFamily="18" charset="0"/>
              </a:rPr>
              <a:t> _________________ </a:t>
            </a:r>
            <a:r>
              <a:rPr lang="pt-BR" sz="2800" dirty="0" err="1">
                <a:latin typeface="Book Antiqua" panose="02040602050305030304" pitchFamily="18" charset="0"/>
              </a:rPr>
              <a:t>saepe</a:t>
            </a:r>
            <a:r>
              <a:rPr lang="pt-BR" sz="2800" dirty="0">
                <a:latin typeface="Book Antiqua" panose="02040602050305030304" pitchFamily="18" charset="0"/>
              </a:rPr>
              <a:t> te </a:t>
            </a:r>
            <a:r>
              <a:rPr lang="pt-BR" sz="2800" dirty="0" smtClean="0">
                <a:latin typeface="Book Antiqua" panose="02040602050305030304" pitchFamily="18" charset="0"/>
              </a:rPr>
              <a:t>	considera</a:t>
            </a:r>
            <a:r>
              <a:rPr lang="pt-BR" sz="2800" dirty="0">
                <a:latin typeface="Book Antiqua" panose="02040602050305030304" pitchFamily="18" charset="0"/>
              </a:rPr>
              <a:t>. [</a:t>
            </a:r>
            <a:r>
              <a:rPr lang="pt-BR" sz="2800" dirty="0" err="1">
                <a:latin typeface="Book Antiqua" panose="02040602050305030304" pitchFamily="18" charset="0"/>
              </a:rPr>
              <a:t>Phaed</a:t>
            </a:r>
            <a:r>
              <a:rPr lang="pt-BR" sz="2800" dirty="0">
                <a:latin typeface="Book Antiqua" panose="02040602050305030304" pitchFamily="18" charset="0"/>
              </a:rPr>
              <a:t>. </a:t>
            </a:r>
            <a:r>
              <a:rPr lang="pt-BR" sz="2800" i="1" dirty="0" err="1">
                <a:latin typeface="Book Antiqua" panose="02040602050305030304" pitchFamily="18" charset="0"/>
              </a:rPr>
              <a:t>Fab</a:t>
            </a:r>
            <a:r>
              <a:rPr lang="pt-BR" sz="2800" i="1" dirty="0">
                <a:latin typeface="Book Antiqua" panose="02040602050305030304" pitchFamily="18" charset="0"/>
              </a:rPr>
              <a:t>.</a:t>
            </a:r>
            <a:r>
              <a:rPr lang="pt-BR" sz="2800" dirty="0">
                <a:latin typeface="Book Antiqua" panose="02040602050305030304" pitchFamily="18" charset="0"/>
              </a:rPr>
              <a:t>, III, 8]</a:t>
            </a:r>
          </a:p>
          <a:p>
            <a:r>
              <a:rPr lang="pt-BR" sz="2800" dirty="0">
                <a:latin typeface="Book Antiqua" panose="02040602050305030304" pitchFamily="18" charset="0"/>
              </a:rPr>
              <a:t>	</a:t>
            </a:r>
            <a:r>
              <a:rPr lang="pt-BR" sz="2000" dirty="0">
                <a:latin typeface="Book Antiqua" panose="02040602050305030304" pitchFamily="18" charset="0"/>
              </a:rPr>
              <a:t>(part. pass. masc. de </a:t>
            </a:r>
            <a:r>
              <a:rPr lang="pt-BR" sz="2000" i="1" dirty="0" err="1">
                <a:latin typeface="Book Antiqua" panose="02040602050305030304" pitchFamily="18" charset="0"/>
              </a:rPr>
              <a:t>moneo</a:t>
            </a:r>
            <a:r>
              <a:rPr lang="pt-BR" sz="2000" i="1" dirty="0">
                <a:latin typeface="Book Antiqua" panose="02040602050305030304" pitchFamily="18" charset="0"/>
              </a:rPr>
              <a:t>, -es, -ere, </a:t>
            </a:r>
            <a:r>
              <a:rPr lang="pt-BR" sz="2000" i="1" dirty="0" err="1">
                <a:latin typeface="Book Antiqua" panose="02040602050305030304" pitchFamily="18" charset="0"/>
              </a:rPr>
              <a:t>monŭi</a:t>
            </a:r>
            <a:r>
              <a:rPr lang="pt-BR" sz="2000" i="1" dirty="0">
                <a:latin typeface="Book Antiqua" panose="02040602050305030304" pitchFamily="18" charset="0"/>
              </a:rPr>
              <a:t>, </a:t>
            </a:r>
            <a:r>
              <a:rPr lang="pt-BR" sz="2000" i="1" dirty="0" err="1">
                <a:latin typeface="Book Antiqua" panose="02040602050305030304" pitchFamily="18" charset="0"/>
              </a:rPr>
              <a:t>monitum</a:t>
            </a:r>
            <a:r>
              <a:rPr lang="pt-BR" sz="2000" dirty="0">
                <a:latin typeface="Book Antiqua" panose="02040602050305030304" pitchFamily="18" charset="0"/>
              </a:rPr>
              <a:t>: </a:t>
            </a:r>
            <a:r>
              <a:rPr lang="pt-BR" sz="2000" i="1" dirty="0">
                <a:latin typeface="Book Antiqua" panose="02040602050305030304" pitchFamily="18" charset="0"/>
              </a:rPr>
              <a:t>advertir, </a:t>
            </a:r>
            <a:r>
              <a:rPr lang="pt-BR" sz="2000" i="1" dirty="0" smtClean="0">
                <a:latin typeface="Book Antiqua" panose="02040602050305030304" pitchFamily="18" charset="0"/>
              </a:rPr>
              <a:t>	instruir, </a:t>
            </a:r>
            <a:r>
              <a:rPr lang="pt-BR" sz="2000" dirty="0" smtClean="0">
                <a:latin typeface="Book Antiqua" panose="02040602050305030304" pitchFamily="18" charset="0"/>
              </a:rPr>
              <a:t>no nom. singular masculino)</a:t>
            </a:r>
            <a:endParaRPr lang="pt-BR" sz="2000" dirty="0">
              <a:latin typeface="Book Antiqua" panose="02040602050305030304" pitchFamily="18" charset="0"/>
            </a:endParaRPr>
          </a:p>
          <a:p>
            <a:r>
              <a:rPr lang="pt-BR" sz="2800" dirty="0">
                <a:latin typeface="Book Antiqua" panose="02040602050305030304" pitchFamily="18" charset="0"/>
              </a:rPr>
              <a:t> </a:t>
            </a:r>
            <a:endParaRPr lang="pt-BR" sz="2800" dirty="0" smtClean="0">
              <a:latin typeface="Book Antiqua" panose="02040602050305030304" pitchFamily="18" charset="0"/>
            </a:endParaRPr>
          </a:p>
          <a:p>
            <a:endParaRPr lang="pt-BR" sz="2800" dirty="0">
              <a:latin typeface="Book Antiqua" panose="02040602050305030304" pitchFamily="18" charset="0"/>
            </a:endParaRPr>
          </a:p>
          <a:p>
            <a:r>
              <a:rPr lang="pt-BR" sz="2800" dirty="0">
                <a:latin typeface="Book Antiqua" panose="02040602050305030304" pitchFamily="18" charset="0"/>
              </a:rPr>
              <a:t>b) 	</a:t>
            </a:r>
            <a:r>
              <a:rPr lang="pt-BR" sz="2800" dirty="0" err="1">
                <a:latin typeface="Book Antiqua" panose="02040602050305030304" pitchFamily="18" charset="0"/>
              </a:rPr>
              <a:t>Vtinam</a:t>
            </a:r>
            <a:r>
              <a:rPr lang="pt-BR" sz="2800" dirty="0">
                <a:latin typeface="Book Antiqua" panose="02040602050305030304" pitchFamily="18" charset="0"/>
              </a:rPr>
              <a:t> </a:t>
            </a:r>
            <a:r>
              <a:rPr lang="pt-BR" sz="2800" dirty="0" smtClean="0">
                <a:latin typeface="Book Antiqua" panose="02040602050305030304" pitchFamily="18" charset="0"/>
              </a:rPr>
              <a:t>_______________</a:t>
            </a:r>
            <a:r>
              <a:rPr lang="pt-BR" sz="1600" dirty="0" smtClean="0">
                <a:latin typeface="Book Antiqua" panose="02040602050305030304" pitchFamily="18" charset="0"/>
              </a:rPr>
              <a:t>(1)</a:t>
            </a:r>
            <a:r>
              <a:rPr lang="pt-BR" sz="2800" dirty="0" smtClean="0">
                <a:latin typeface="Book Antiqua" panose="02040602050305030304" pitchFamily="18" charset="0"/>
              </a:rPr>
              <a:t> </a:t>
            </a:r>
            <a:r>
              <a:rPr lang="pt-BR" sz="2800" dirty="0" err="1">
                <a:latin typeface="Book Antiqua" panose="02040602050305030304" pitchFamily="18" charset="0"/>
              </a:rPr>
              <a:t>domum</a:t>
            </a:r>
            <a:r>
              <a:rPr lang="pt-BR" sz="2800" dirty="0">
                <a:latin typeface="Book Antiqua" panose="02040602050305030304" pitchFamily="18" charset="0"/>
              </a:rPr>
              <a:t> </a:t>
            </a:r>
            <a:r>
              <a:rPr lang="pt-BR" sz="2800" dirty="0" err="1">
                <a:latin typeface="Book Antiqua" panose="02040602050305030304" pitchFamily="18" charset="0"/>
              </a:rPr>
              <a:t>amicis</a:t>
            </a:r>
            <a:r>
              <a:rPr lang="pt-BR" sz="2800" dirty="0">
                <a:latin typeface="Book Antiqua" panose="02040602050305030304" pitchFamily="18" charset="0"/>
              </a:rPr>
              <a:t> </a:t>
            </a:r>
            <a:r>
              <a:rPr lang="pt-BR" sz="2800" dirty="0" smtClean="0">
                <a:latin typeface="Book Antiqua" panose="02040602050305030304" pitchFamily="18" charset="0"/>
              </a:rPr>
              <a:t>	_________________</a:t>
            </a:r>
            <a:r>
              <a:rPr lang="pt-BR" sz="1600" dirty="0" smtClean="0">
                <a:latin typeface="Book Antiqua" panose="02040602050305030304" pitchFamily="18" charset="0"/>
              </a:rPr>
              <a:t>(2)</a:t>
            </a:r>
            <a:r>
              <a:rPr lang="pt-BR" sz="2800" dirty="0" smtClean="0">
                <a:latin typeface="Book Antiqua" panose="02040602050305030304" pitchFamily="18" charset="0"/>
              </a:rPr>
              <a:t>. </a:t>
            </a:r>
            <a:r>
              <a:rPr lang="pt-BR" sz="2800" dirty="0">
                <a:latin typeface="Book Antiqua" panose="02040602050305030304" pitchFamily="18" charset="0"/>
              </a:rPr>
              <a:t>(</a:t>
            </a:r>
            <a:r>
              <a:rPr lang="pt-BR" sz="2800" dirty="0" err="1">
                <a:latin typeface="Book Antiqua" panose="02040602050305030304" pitchFamily="18" charset="0"/>
              </a:rPr>
              <a:t>Phaed</a:t>
            </a:r>
            <a:r>
              <a:rPr lang="pt-BR" sz="2800" dirty="0">
                <a:latin typeface="Book Antiqua" panose="02040602050305030304" pitchFamily="18" charset="0"/>
              </a:rPr>
              <a:t>. </a:t>
            </a:r>
            <a:r>
              <a:rPr lang="pt-BR" sz="2800" i="1" dirty="0" err="1">
                <a:latin typeface="Book Antiqua" panose="02040602050305030304" pitchFamily="18" charset="0"/>
              </a:rPr>
              <a:t>Fab</a:t>
            </a:r>
            <a:r>
              <a:rPr lang="pt-BR" sz="2800" i="1" dirty="0">
                <a:latin typeface="Book Antiqua" panose="02040602050305030304" pitchFamily="18" charset="0"/>
              </a:rPr>
              <a:t>.</a:t>
            </a:r>
            <a:r>
              <a:rPr lang="pt-BR" sz="2800" dirty="0">
                <a:latin typeface="Book Antiqua" panose="02040602050305030304" pitchFamily="18" charset="0"/>
              </a:rPr>
              <a:t>, III, 9)</a:t>
            </a:r>
          </a:p>
          <a:p>
            <a:r>
              <a:rPr lang="pt-BR" sz="2800" dirty="0">
                <a:latin typeface="Book Antiqua" panose="02040602050305030304" pitchFamily="18" charset="0"/>
              </a:rPr>
              <a:t>	</a:t>
            </a:r>
            <a:r>
              <a:rPr lang="pt-BR" sz="2000" dirty="0">
                <a:latin typeface="Book Antiqua" panose="02040602050305030304" pitchFamily="18" charset="0"/>
              </a:rPr>
              <a:t>(1. </a:t>
            </a:r>
            <a:r>
              <a:rPr lang="pt-BR" sz="2000" i="1" dirty="0" err="1">
                <a:latin typeface="Book Antiqua" panose="02040602050305030304" pitchFamily="18" charset="0"/>
              </a:rPr>
              <a:t>uerus</a:t>
            </a:r>
            <a:r>
              <a:rPr lang="pt-BR" sz="2000" i="1" dirty="0">
                <a:latin typeface="Book Antiqua" panose="02040602050305030304" pitchFamily="18" charset="0"/>
              </a:rPr>
              <a:t>, -a, -um: verdadeiro</a:t>
            </a:r>
            <a:r>
              <a:rPr lang="pt-BR" sz="2000" dirty="0">
                <a:latin typeface="Book Antiqua" panose="02040602050305030304" pitchFamily="18" charset="0"/>
              </a:rPr>
              <a:t>, concordando com </a:t>
            </a:r>
            <a:r>
              <a:rPr lang="pt-BR" sz="2000" i="1" dirty="0" err="1">
                <a:latin typeface="Book Antiqua" panose="02040602050305030304" pitchFamily="18" charset="0"/>
              </a:rPr>
              <a:t>amicis</a:t>
            </a:r>
            <a:r>
              <a:rPr lang="pt-BR" sz="2000" dirty="0">
                <a:latin typeface="Book Antiqua" panose="02040602050305030304" pitchFamily="18" charset="0"/>
              </a:rPr>
              <a:t>)</a:t>
            </a:r>
          </a:p>
          <a:p>
            <a:r>
              <a:rPr lang="pt-BR" sz="2000" dirty="0">
                <a:latin typeface="Book Antiqua" panose="02040602050305030304" pitchFamily="18" charset="0"/>
              </a:rPr>
              <a:t>	(2. </a:t>
            </a:r>
            <a:r>
              <a:rPr lang="pt-BR" sz="2000" i="1" dirty="0" err="1">
                <a:latin typeface="Book Antiqua" panose="02040602050305030304" pitchFamily="18" charset="0"/>
              </a:rPr>
              <a:t>impleo</a:t>
            </a:r>
            <a:r>
              <a:rPr lang="pt-BR" sz="2000" i="1" dirty="0">
                <a:latin typeface="Book Antiqua" panose="02040602050305030304" pitchFamily="18" charset="0"/>
              </a:rPr>
              <a:t>, -es, -ere, -</a:t>
            </a:r>
            <a:r>
              <a:rPr lang="pt-BR" sz="2000" i="1" dirty="0" err="1">
                <a:latin typeface="Book Antiqua" panose="02040602050305030304" pitchFamily="18" charset="0"/>
              </a:rPr>
              <a:t>eui</a:t>
            </a:r>
            <a:r>
              <a:rPr lang="pt-BR" sz="2000" i="1" dirty="0">
                <a:latin typeface="Book Antiqua" panose="02040602050305030304" pitchFamily="18" charset="0"/>
              </a:rPr>
              <a:t>, -</a:t>
            </a:r>
            <a:r>
              <a:rPr lang="pt-BR" sz="2000" i="1" dirty="0" err="1">
                <a:latin typeface="Book Antiqua" panose="02040602050305030304" pitchFamily="18" charset="0"/>
              </a:rPr>
              <a:t>etum</a:t>
            </a:r>
            <a:r>
              <a:rPr lang="pt-BR" sz="2000" i="1" dirty="0">
                <a:latin typeface="Book Antiqua" panose="02040602050305030304" pitchFamily="18" charset="0"/>
              </a:rPr>
              <a:t>: encher</a:t>
            </a:r>
            <a:r>
              <a:rPr lang="pt-BR" sz="2000" dirty="0">
                <a:latin typeface="Book Antiqua" panose="02040602050305030304" pitchFamily="18" charset="0"/>
              </a:rPr>
              <a:t>, pres. subj. 1ª pess. sing.)</a:t>
            </a:r>
          </a:p>
        </p:txBody>
      </p:sp>
      <p:sp>
        <p:nvSpPr>
          <p:cNvPr id="31" name="CaixaDeTexto 30"/>
          <p:cNvSpPr txBox="1"/>
          <p:nvPr/>
        </p:nvSpPr>
        <p:spPr>
          <a:xfrm>
            <a:off x="2987824" y="1772816"/>
            <a:ext cx="3089761" cy="477054"/>
          </a:xfrm>
          <a:prstGeom prst="rect">
            <a:avLst/>
          </a:prstGeom>
          <a:noFill/>
        </p:spPr>
        <p:txBody>
          <a:bodyPr wrap="square" rtlCol="0">
            <a:spAutoFit/>
          </a:bodyPr>
          <a:lstStyle/>
          <a:p>
            <a:pPr algn="ctr"/>
            <a:r>
              <a:rPr lang="pt-BR" sz="2500" b="1" dirty="0" err="1" smtClean="0">
                <a:solidFill>
                  <a:srgbClr val="FF0000"/>
                </a:solidFill>
              </a:rPr>
              <a:t>monitus</a:t>
            </a:r>
            <a:endParaRPr lang="pt-BR" sz="2500" b="1" u="sng" dirty="0">
              <a:solidFill>
                <a:srgbClr val="FF0000"/>
              </a:solidFill>
            </a:endParaRPr>
          </a:p>
        </p:txBody>
      </p:sp>
      <p:sp>
        <p:nvSpPr>
          <p:cNvPr id="7" name="CaixaDeTexto 6"/>
          <p:cNvSpPr txBox="1"/>
          <p:nvPr/>
        </p:nvSpPr>
        <p:spPr>
          <a:xfrm>
            <a:off x="1442943" y="3656057"/>
            <a:ext cx="7342189" cy="461665"/>
          </a:xfrm>
          <a:prstGeom prst="rect">
            <a:avLst/>
          </a:prstGeom>
          <a:noFill/>
        </p:spPr>
        <p:txBody>
          <a:bodyPr wrap="square" rtlCol="0">
            <a:spAutoFit/>
          </a:bodyPr>
          <a:lstStyle/>
          <a:p>
            <a:r>
              <a:rPr lang="pt-BR" sz="2400" b="1" dirty="0" smtClean="0">
                <a:solidFill>
                  <a:srgbClr val="FF0000"/>
                </a:solidFill>
              </a:rPr>
              <a:t>Instruído pela recomendação, examina-te muitas vezes</a:t>
            </a:r>
            <a:endParaRPr lang="pt-BR" sz="2400" b="1" u="sng" dirty="0">
              <a:solidFill>
                <a:srgbClr val="FF0000"/>
              </a:solidFill>
            </a:endParaRPr>
          </a:p>
        </p:txBody>
      </p:sp>
      <p:sp>
        <p:nvSpPr>
          <p:cNvPr id="11" name="CaixaDeTexto 10"/>
          <p:cNvSpPr txBox="1"/>
          <p:nvPr/>
        </p:nvSpPr>
        <p:spPr>
          <a:xfrm>
            <a:off x="2411760" y="4320098"/>
            <a:ext cx="3089761" cy="477054"/>
          </a:xfrm>
          <a:prstGeom prst="rect">
            <a:avLst/>
          </a:prstGeom>
          <a:noFill/>
        </p:spPr>
        <p:txBody>
          <a:bodyPr wrap="square" rtlCol="0">
            <a:spAutoFit/>
          </a:bodyPr>
          <a:lstStyle/>
          <a:p>
            <a:pPr algn="ctr"/>
            <a:r>
              <a:rPr lang="pt-BR" sz="2500" b="1" dirty="0" err="1" smtClean="0">
                <a:solidFill>
                  <a:srgbClr val="FF0000"/>
                </a:solidFill>
              </a:rPr>
              <a:t>ueris</a:t>
            </a:r>
            <a:endParaRPr lang="pt-BR" sz="2500" b="1" u="sng" dirty="0">
              <a:solidFill>
                <a:srgbClr val="FF0000"/>
              </a:solidFill>
            </a:endParaRPr>
          </a:p>
        </p:txBody>
      </p:sp>
      <p:sp>
        <p:nvSpPr>
          <p:cNvPr id="12" name="CaixaDeTexto 11"/>
          <p:cNvSpPr txBox="1"/>
          <p:nvPr/>
        </p:nvSpPr>
        <p:spPr>
          <a:xfrm>
            <a:off x="1475656" y="4752146"/>
            <a:ext cx="3089761" cy="477054"/>
          </a:xfrm>
          <a:prstGeom prst="rect">
            <a:avLst/>
          </a:prstGeom>
          <a:noFill/>
        </p:spPr>
        <p:txBody>
          <a:bodyPr wrap="square" rtlCol="0">
            <a:spAutoFit/>
          </a:bodyPr>
          <a:lstStyle/>
          <a:p>
            <a:pPr algn="ctr"/>
            <a:r>
              <a:rPr lang="pt-BR" sz="2500" b="1" dirty="0" err="1" smtClean="0">
                <a:solidFill>
                  <a:srgbClr val="FF0000"/>
                </a:solidFill>
              </a:rPr>
              <a:t>impleam</a:t>
            </a:r>
            <a:endParaRPr lang="pt-BR" sz="2500" b="1" u="sng" dirty="0">
              <a:solidFill>
                <a:srgbClr val="FF0000"/>
              </a:solidFill>
            </a:endParaRPr>
          </a:p>
        </p:txBody>
      </p:sp>
      <p:sp>
        <p:nvSpPr>
          <p:cNvPr id="13" name="CaixaDeTexto 12"/>
          <p:cNvSpPr txBox="1"/>
          <p:nvPr/>
        </p:nvSpPr>
        <p:spPr>
          <a:xfrm>
            <a:off x="1439273" y="6063679"/>
            <a:ext cx="7342189" cy="461665"/>
          </a:xfrm>
          <a:prstGeom prst="rect">
            <a:avLst/>
          </a:prstGeom>
          <a:noFill/>
        </p:spPr>
        <p:txBody>
          <a:bodyPr wrap="square" rtlCol="0">
            <a:spAutoFit/>
          </a:bodyPr>
          <a:lstStyle/>
          <a:p>
            <a:r>
              <a:rPr lang="pt-BR" sz="2400" b="1" dirty="0" smtClean="0">
                <a:solidFill>
                  <a:srgbClr val="FF0000"/>
                </a:solidFill>
              </a:rPr>
              <a:t>Tomara que eu encha a casa com verdadeiros amigos</a:t>
            </a:r>
            <a:endParaRPr lang="pt-BR" sz="2400" b="1" u="sng" dirty="0">
              <a:solidFill>
                <a:srgbClr val="FF0000"/>
              </a:solidFill>
            </a:endParaRPr>
          </a:p>
        </p:txBody>
      </p:sp>
    </p:spTree>
    <p:extLst>
      <p:ext uri="{BB962C8B-B14F-4D97-AF65-F5344CB8AC3E}">
        <p14:creationId xmlns:p14="http://schemas.microsoft.com/office/powerpoint/2010/main" val="39491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p:bldP spid="11"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413206" y="377662"/>
            <a:ext cx="8317588" cy="5601533"/>
          </a:xfrm>
          <a:prstGeom prst="rect">
            <a:avLst/>
          </a:prstGeom>
          <a:noFill/>
        </p:spPr>
        <p:txBody>
          <a:bodyPr wrap="square" rtlCol="0">
            <a:spAutoFit/>
          </a:bodyPr>
          <a:lstStyle/>
          <a:p>
            <a:r>
              <a:rPr lang="pt-BR" sz="2800" dirty="0">
                <a:latin typeface="Book Antiqua" panose="02040602050305030304" pitchFamily="18" charset="0"/>
              </a:rPr>
              <a:t>c) 	</a:t>
            </a:r>
            <a:r>
              <a:rPr lang="pt-BR" sz="2800" dirty="0" err="1">
                <a:latin typeface="Book Antiqua" panose="02040602050305030304" pitchFamily="18" charset="0"/>
              </a:rPr>
              <a:t>Vtinam</a:t>
            </a:r>
            <a:r>
              <a:rPr lang="pt-BR" sz="2800" dirty="0">
                <a:latin typeface="Book Antiqua" panose="02040602050305030304" pitchFamily="18" charset="0"/>
              </a:rPr>
              <a:t> __________________ </a:t>
            </a:r>
            <a:r>
              <a:rPr lang="pt-BR" sz="2800" dirty="0" err="1">
                <a:latin typeface="Book Antiqua" panose="02040602050305030304" pitchFamily="18" charset="0"/>
              </a:rPr>
              <a:t>dolores</a:t>
            </a:r>
            <a:r>
              <a:rPr lang="pt-BR" sz="2800" dirty="0">
                <a:latin typeface="Book Antiqua" panose="02040602050305030304" pitchFamily="18" charset="0"/>
              </a:rPr>
              <a:t>. </a:t>
            </a:r>
          </a:p>
          <a:p>
            <a:r>
              <a:rPr lang="pt-BR" sz="3000" dirty="0">
                <a:latin typeface="Book Antiqua" panose="02040602050305030304" pitchFamily="18" charset="0"/>
              </a:rPr>
              <a:t>	</a:t>
            </a:r>
            <a:r>
              <a:rPr lang="pt-BR" sz="2000" dirty="0">
                <a:latin typeface="Book Antiqua" panose="02040602050305030304" pitchFamily="18" charset="0"/>
              </a:rPr>
              <a:t>(</a:t>
            </a:r>
            <a:r>
              <a:rPr lang="pt-BR" sz="2000" i="1" dirty="0" err="1">
                <a:latin typeface="Book Antiqua" panose="02040602050305030304" pitchFamily="18" charset="0"/>
              </a:rPr>
              <a:t>sentio</a:t>
            </a:r>
            <a:r>
              <a:rPr lang="pt-BR" sz="2000" i="1" dirty="0">
                <a:latin typeface="Book Antiqua" panose="02040602050305030304" pitchFamily="18" charset="0"/>
              </a:rPr>
              <a:t>, -</a:t>
            </a:r>
            <a:r>
              <a:rPr lang="pt-BR" sz="2000" i="1" dirty="0" err="1">
                <a:latin typeface="Book Antiqua" panose="02040602050305030304" pitchFamily="18" charset="0"/>
              </a:rPr>
              <a:t>is</a:t>
            </a:r>
            <a:r>
              <a:rPr lang="pt-BR" sz="2000" i="1" dirty="0">
                <a:latin typeface="Book Antiqua" panose="02040602050305030304" pitchFamily="18" charset="0"/>
              </a:rPr>
              <a:t>, -ire, </a:t>
            </a:r>
            <a:r>
              <a:rPr lang="pt-BR" sz="2000" i="1" dirty="0" err="1">
                <a:latin typeface="Book Antiqua" panose="02040602050305030304" pitchFamily="18" charset="0"/>
              </a:rPr>
              <a:t>sensi</a:t>
            </a:r>
            <a:r>
              <a:rPr lang="pt-BR" sz="2000" i="1" dirty="0">
                <a:latin typeface="Book Antiqua" panose="02040602050305030304" pitchFamily="18" charset="0"/>
              </a:rPr>
              <a:t>, </a:t>
            </a:r>
            <a:r>
              <a:rPr lang="pt-BR" sz="2000" i="1" dirty="0" err="1">
                <a:latin typeface="Book Antiqua" panose="02040602050305030304" pitchFamily="18" charset="0"/>
              </a:rPr>
              <a:t>sensum</a:t>
            </a:r>
            <a:r>
              <a:rPr lang="pt-BR" sz="2000" i="1" dirty="0">
                <a:latin typeface="Book Antiqua" panose="02040602050305030304" pitchFamily="18" charset="0"/>
              </a:rPr>
              <a:t>: sentir</a:t>
            </a:r>
            <a:r>
              <a:rPr lang="pt-BR" sz="2000" dirty="0">
                <a:latin typeface="Book Antiqua" panose="02040602050305030304" pitchFamily="18" charset="0"/>
              </a:rPr>
              <a:t>, pres. subj. 3ª pess. pl.)</a:t>
            </a:r>
          </a:p>
          <a:p>
            <a:r>
              <a:rPr lang="pt-BR" sz="3000" dirty="0">
                <a:latin typeface="Book Antiqua" panose="02040602050305030304" pitchFamily="18" charset="0"/>
              </a:rPr>
              <a:t> </a:t>
            </a:r>
          </a:p>
          <a:p>
            <a:r>
              <a:rPr lang="pt-BR" sz="2800" dirty="0">
                <a:latin typeface="Book Antiqua" panose="02040602050305030304" pitchFamily="18" charset="0"/>
              </a:rPr>
              <a:t>d) 	</a:t>
            </a:r>
            <a:r>
              <a:rPr lang="pt-BR" sz="2800" dirty="0" smtClean="0">
                <a:latin typeface="Book Antiqua" panose="02040602050305030304" pitchFamily="18" charset="0"/>
              </a:rPr>
              <a:t>__________________</a:t>
            </a:r>
            <a:r>
              <a:rPr lang="pt-BR" sz="1600" dirty="0" smtClean="0">
                <a:latin typeface="Book Antiqua" panose="02040602050305030304" pitchFamily="18" charset="0"/>
              </a:rPr>
              <a:t>(1)</a:t>
            </a:r>
            <a:r>
              <a:rPr lang="pt-BR" sz="1400" dirty="0" smtClean="0">
                <a:latin typeface="Book Antiqua" panose="02040602050305030304" pitchFamily="18" charset="0"/>
              </a:rPr>
              <a:t> </a:t>
            </a:r>
            <a:r>
              <a:rPr lang="pt-BR" sz="2800" dirty="0" smtClean="0">
                <a:latin typeface="Book Antiqua" panose="02040602050305030304" pitchFamily="18" charset="0"/>
              </a:rPr>
              <a:t>ut </a:t>
            </a:r>
            <a:r>
              <a:rPr lang="pt-BR" sz="2800" dirty="0">
                <a:latin typeface="Book Antiqua" panose="02040602050305030304" pitchFamily="18" charset="0"/>
              </a:rPr>
              <a:t>consilium </a:t>
            </a:r>
            <a:r>
              <a:rPr lang="pt-BR" sz="2800" dirty="0" smtClean="0">
                <a:latin typeface="Book Antiqua" panose="02040602050305030304" pitchFamily="18" charset="0"/>
              </a:rPr>
              <a:t>	____________________</a:t>
            </a:r>
            <a:r>
              <a:rPr lang="pt-BR" sz="1600" dirty="0" smtClean="0">
                <a:latin typeface="Book Antiqua" panose="02040602050305030304" pitchFamily="18" charset="0"/>
              </a:rPr>
              <a:t>(2)</a:t>
            </a:r>
            <a:r>
              <a:rPr lang="pt-BR" sz="2800" dirty="0" smtClean="0">
                <a:latin typeface="Book Antiqua" panose="02040602050305030304" pitchFamily="18" charset="0"/>
              </a:rPr>
              <a:t>. </a:t>
            </a:r>
            <a:endParaRPr lang="pt-BR" sz="2800" dirty="0">
              <a:latin typeface="Book Antiqua" panose="02040602050305030304" pitchFamily="18" charset="0"/>
            </a:endParaRPr>
          </a:p>
          <a:p>
            <a:r>
              <a:rPr lang="pt-BR" sz="3000" dirty="0">
                <a:latin typeface="Book Antiqua" panose="02040602050305030304" pitchFamily="18" charset="0"/>
              </a:rPr>
              <a:t>	</a:t>
            </a:r>
            <a:r>
              <a:rPr lang="pt-BR" sz="2000" dirty="0">
                <a:latin typeface="Book Antiqua" panose="02040602050305030304" pitchFamily="18" charset="0"/>
              </a:rPr>
              <a:t>(1. </a:t>
            </a:r>
            <a:r>
              <a:rPr lang="pt-BR" sz="2000" i="1" dirty="0">
                <a:latin typeface="Book Antiqua" panose="02040602050305030304" pitchFamily="18" charset="0"/>
              </a:rPr>
              <a:t>peto, -</a:t>
            </a:r>
            <a:r>
              <a:rPr lang="pt-BR" sz="2000" i="1" dirty="0" err="1">
                <a:latin typeface="Book Antiqua" panose="02040602050305030304" pitchFamily="18" charset="0"/>
              </a:rPr>
              <a:t>is</a:t>
            </a:r>
            <a:r>
              <a:rPr lang="pt-BR" sz="2000" i="1" dirty="0">
                <a:latin typeface="Book Antiqua" panose="02040602050305030304" pitchFamily="18" charset="0"/>
              </a:rPr>
              <a:t>, -ire, -</a:t>
            </a:r>
            <a:r>
              <a:rPr lang="pt-BR" sz="2000" i="1" dirty="0" err="1">
                <a:latin typeface="Book Antiqua" panose="02040602050305030304" pitchFamily="18" charset="0"/>
              </a:rPr>
              <a:t>iui</a:t>
            </a:r>
            <a:r>
              <a:rPr lang="pt-BR" sz="2000" i="1" dirty="0">
                <a:latin typeface="Book Antiqua" panose="02040602050305030304" pitchFamily="18" charset="0"/>
              </a:rPr>
              <a:t> ou –</a:t>
            </a:r>
            <a:r>
              <a:rPr lang="pt-BR" sz="2000" i="1" dirty="0" err="1">
                <a:latin typeface="Book Antiqua" panose="02040602050305030304" pitchFamily="18" charset="0"/>
              </a:rPr>
              <a:t>ii</a:t>
            </a:r>
            <a:r>
              <a:rPr lang="pt-BR" sz="2000" i="1" dirty="0">
                <a:latin typeface="Book Antiqua" panose="02040602050305030304" pitchFamily="18" charset="0"/>
              </a:rPr>
              <a:t>, -</a:t>
            </a:r>
            <a:r>
              <a:rPr lang="pt-BR" sz="2000" i="1" dirty="0" err="1">
                <a:latin typeface="Book Antiqua" panose="02040602050305030304" pitchFamily="18" charset="0"/>
              </a:rPr>
              <a:t>itum</a:t>
            </a:r>
            <a:r>
              <a:rPr lang="pt-BR" sz="2000" i="1" dirty="0">
                <a:latin typeface="Book Antiqua" panose="02040602050305030304" pitchFamily="18" charset="0"/>
              </a:rPr>
              <a:t>: pedir</a:t>
            </a:r>
            <a:r>
              <a:rPr lang="pt-BR" sz="2000" dirty="0">
                <a:latin typeface="Book Antiqua" panose="02040602050305030304" pitchFamily="18" charset="0"/>
              </a:rPr>
              <a:t>, pret. perf. 3ª pess. pl.)</a:t>
            </a:r>
          </a:p>
          <a:p>
            <a:r>
              <a:rPr lang="pt-BR" sz="2000" dirty="0">
                <a:latin typeface="Book Antiqua" panose="02040602050305030304" pitchFamily="18" charset="0"/>
              </a:rPr>
              <a:t>	(2. </a:t>
            </a:r>
            <a:r>
              <a:rPr lang="pt-BR" sz="2000" i="1" dirty="0">
                <a:latin typeface="Book Antiqua" panose="02040602050305030304" pitchFamily="18" charset="0"/>
              </a:rPr>
              <a:t>probo, -as, -are, -</a:t>
            </a:r>
            <a:r>
              <a:rPr lang="pt-BR" sz="2000" i="1" dirty="0" err="1">
                <a:latin typeface="Book Antiqua" panose="02040602050305030304" pitchFamily="18" charset="0"/>
              </a:rPr>
              <a:t>aui</a:t>
            </a:r>
            <a:r>
              <a:rPr lang="pt-BR" sz="2000" i="1" dirty="0">
                <a:latin typeface="Book Antiqua" panose="02040602050305030304" pitchFamily="18" charset="0"/>
              </a:rPr>
              <a:t>, -atum: aprovar</a:t>
            </a:r>
            <a:r>
              <a:rPr lang="pt-BR" sz="2000" dirty="0">
                <a:latin typeface="Book Antiqua" panose="02040602050305030304" pitchFamily="18" charset="0"/>
              </a:rPr>
              <a:t>, pret. imper. subj. 1ª </a:t>
            </a:r>
            <a:r>
              <a:rPr lang="pt-BR" sz="2000" dirty="0" smtClean="0">
                <a:latin typeface="Book Antiqua" panose="02040602050305030304" pitchFamily="18" charset="0"/>
              </a:rPr>
              <a:t>sing</a:t>
            </a:r>
            <a:r>
              <a:rPr lang="pt-BR" sz="2000" dirty="0">
                <a:latin typeface="Book Antiqua" panose="02040602050305030304" pitchFamily="18" charset="0"/>
              </a:rPr>
              <a:t>.)</a:t>
            </a:r>
          </a:p>
          <a:p>
            <a:r>
              <a:rPr lang="pt-BR" sz="3000" dirty="0">
                <a:latin typeface="Book Antiqua" panose="02040602050305030304" pitchFamily="18" charset="0"/>
              </a:rPr>
              <a:t> </a:t>
            </a:r>
          </a:p>
          <a:p>
            <a:r>
              <a:rPr lang="pt-BR" sz="2800" dirty="0">
                <a:latin typeface="Book Antiqua" panose="02040602050305030304" pitchFamily="18" charset="0"/>
              </a:rPr>
              <a:t>e) 	</a:t>
            </a:r>
            <a:r>
              <a:rPr lang="pt-BR" sz="2800" dirty="0" err="1">
                <a:latin typeface="Book Antiqua" panose="02040602050305030304" pitchFamily="18" charset="0"/>
              </a:rPr>
              <a:t>Vtinam</a:t>
            </a:r>
            <a:r>
              <a:rPr lang="pt-BR" sz="2800" dirty="0">
                <a:latin typeface="Book Antiqua" panose="02040602050305030304" pitchFamily="18" charset="0"/>
              </a:rPr>
              <a:t> </a:t>
            </a:r>
            <a:r>
              <a:rPr lang="pt-BR" sz="2800" dirty="0" err="1">
                <a:latin typeface="Book Antiqua" panose="02040602050305030304" pitchFamily="18" charset="0"/>
              </a:rPr>
              <a:t>mox</a:t>
            </a:r>
            <a:r>
              <a:rPr lang="pt-BR" sz="2800" dirty="0">
                <a:latin typeface="Book Antiqua" panose="02040602050305030304" pitchFamily="18" charset="0"/>
              </a:rPr>
              <a:t> </a:t>
            </a:r>
            <a:r>
              <a:rPr lang="pt-BR" sz="2800" dirty="0" err="1">
                <a:latin typeface="Book Antiqua" panose="02040602050305030304" pitchFamily="18" charset="0"/>
              </a:rPr>
              <a:t>Romae</a:t>
            </a:r>
            <a:r>
              <a:rPr lang="pt-BR" sz="2800" dirty="0">
                <a:latin typeface="Book Antiqua" panose="02040602050305030304" pitchFamily="18" charset="0"/>
              </a:rPr>
              <a:t> </a:t>
            </a:r>
            <a:r>
              <a:rPr lang="pt-BR" sz="2800" dirty="0" smtClean="0">
                <a:latin typeface="Book Antiqua" panose="02040602050305030304" pitchFamily="18" charset="0"/>
              </a:rPr>
              <a:t>_____________</a:t>
            </a:r>
            <a:r>
              <a:rPr lang="pt-BR" sz="1600" dirty="0" smtClean="0">
                <a:latin typeface="Book Antiqua" panose="02040602050305030304" pitchFamily="18" charset="0"/>
              </a:rPr>
              <a:t>(1)</a:t>
            </a:r>
            <a:r>
              <a:rPr lang="pt-BR" sz="2800" dirty="0" smtClean="0">
                <a:latin typeface="Book Antiqua" panose="02040602050305030304" pitchFamily="18" charset="0"/>
              </a:rPr>
              <a:t> </a:t>
            </a:r>
            <a:r>
              <a:rPr lang="pt-BR" sz="2800" dirty="0">
                <a:latin typeface="Book Antiqua" panose="02040602050305030304" pitchFamily="18" charset="0"/>
              </a:rPr>
              <a:t>ut </a:t>
            </a:r>
            <a:r>
              <a:rPr lang="pt-BR" sz="2800" dirty="0" smtClean="0">
                <a:latin typeface="Book Antiqua" panose="02040602050305030304" pitchFamily="18" charset="0"/>
              </a:rPr>
              <a:t>	</a:t>
            </a:r>
            <a:r>
              <a:rPr lang="pt-BR" sz="2800" dirty="0" err="1" smtClean="0">
                <a:latin typeface="Book Antiqua" panose="02040602050305030304" pitchFamily="18" charset="0"/>
              </a:rPr>
              <a:t>uisitare</a:t>
            </a:r>
            <a:r>
              <a:rPr lang="pt-BR" sz="2800" dirty="0" smtClean="0">
                <a:latin typeface="Book Antiqua" panose="02040602050305030304" pitchFamily="18" charset="0"/>
              </a:rPr>
              <a:t> </a:t>
            </a:r>
            <a:r>
              <a:rPr lang="pt-BR" sz="2800" dirty="0" err="1">
                <a:latin typeface="Book Antiqua" panose="02040602050305030304" pitchFamily="18" charset="0"/>
              </a:rPr>
              <a:t>amphitheatrum</a:t>
            </a:r>
            <a:r>
              <a:rPr lang="pt-BR" sz="2800" dirty="0">
                <a:latin typeface="Book Antiqua" panose="02040602050305030304" pitchFamily="18" charset="0"/>
              </a:rPr>
              <a:t> </a:t>
            </a:r>
            <a:r>
              <a:rPr lang="pt-BR" sz="2800" dirty="0" err="1">
                <a:latin typeface="Book Antiqua" panose="02040602050305030304" pitchFamily="18" charset="0"/>
              </a:rPr>
              <a:t>Flauium</a:t>
            </a:r>
            <a:r>
              <a:rPr lang="pt-BR" sz="2800" dirty="0">
                <a:latin typeface="Book Antiqua" panose="02040602050305030304" pitchFamily="18" charset="0"/>
              </a:rPr>
              <a:t> </a:t>
            </a:r>
            <a:r>
              <a:rPr lang="pt-BR" sz="2800" dirty="0" smtClean="0">
                <a:latin typeface="Book Antiqua" panose="02040602050305030304" pitchFamily="18" charset="0"/>
              </a:rPr>
              <a:t>	____________________</a:t>
            </a:r>
            <a:r>
              <a:rPr lang="pt-BR" sz="1600" dirty="0" smtClean="0">
                <a:latin typeface="Book Antiqua" panose="02040602050305030304" pitchFamily="18" charset="0"/>
              </a:rPr>
              <a:t>(2)</a:t>
            </a:r>
            <a:r>
              <a:rPr lang="pt-BR" sz="2800" dirty="0" smtClean="0">
                <a:latin typeface="Book Antiqua" panose="02040602050305030304" pitchFamily="18" charset="0"/>
              </a:rPr>
              <a:t>. </a:t>
            </a:r>
            <a:endParaRPr lang="pt-BR" sz="2800" dirty="0">
              <a:latin typeface="Book Antiqua" panose="02040602050305030304" pitchFamily="18" charset="0"/>
            </a:endParaRPr>
          </a:p>
          <a:p>
            <a:r>
              <a:rPr lang="pt-BR" sz="3000" dirty="0">
                <a:latin typeface="Book Antiqua" panose="02040602050305030304" pitchFamily="18" charset="0"/>
              </a:rPr>
              <a:t>	</a:t>
            </a:r>
            <a:r>
              <a:rPr lang="pt-BR" sz="2000" dirty="0">
                <a:latin typeface="Book Antiqua" panose="02040602050305030304" pitchFamily="18" charset="0"/>
              </a:rPr>
              <a:t>(1. </a:t>
            </a:r>
            <a:r>
              <a:rPr lang="pt-BR" sz="2000" i="1" dirty="0">
                <a:latin typeface="Book Antiqua" panose="02040602050305030304" pitchFamily="18" charset="0"/>
              </a:rPr>
              <a:t>sum, es, esse, fui: ser, estar</a:t>
            </a:r>
            <a:r>
              <a:rPr lang="pt-BR" sz="2000" dirty="0">
                <a:latin typeface="Book Antiqua" panose="02040602050305030304" pitchFamily="18" charset="0"/>
              </a:rPr>
              <a:t>, pres. subj. 1ª pess. sing.)</a:t>
            </a:r>
          </a:p>
          <a:p>
            <a:r>
              <a:rPr lang="pt-BR" sz="2000" dirty="0">
                <a:latin typeface="Book Antiqua" panose="02040602050305030304" pitchFamily="18" charset="0"/>
              </a:rPr>
              <a:t>	(2. </a:t>
            </a:r>
            <a:r>
              <a:rPr lang="pt-BR" sz="2000" i="1" dirty="0" err="1">
                <a:latin typeface="Book Antiqua" panose="02040602050305030304" pitchFamily="18" charset="0"/>
              </a:rPr>
              <a:t>possum</a:t>
            </a:r>
            <a:r>
              <a:rPr lang="pt-BR" sz="2000" i="1" dirty="0">
                <a:latin typeface="Book Antiqua" panose="02040602050305030304" pitchFamily="18" charset="0"/>
              </a:rPr>
              <a:t>, potes, posse, </a:t>
            </a:r>
            <a:r>
              <a:rPr lang="pt-BR" sz="2000" i="1" dirty="0" err="1">
                <a:latin typeface="Book Antiqua" panose="02040602050305030304" pitchFamily="18" charset="0"/>
              </a:rPr>
              <a:t>potui</a:t>
            </a:r>
            <a:r>
              <a:rPr lang="pt-BR" sz="2000" i="1" dirty="0">
                <a:latin typeface="Book Antiqua" panose="02040602050305030304" pitchFamily="18" charset="0"/>
              </a:rPr>
              <a:t>: poder</a:t>
            </a:r>
            <a:r>
              <a:rPr lang="pt-BR" sz="2000" dirty="0">
                <a:latin typeface="Book Antiqua" panose="02040602050305030304" pitchFamily="18" charset="0"/>
              </a:rPr>
              <a:t>, pres. subj. 1ª pess. sing</a:t>
            </a:r>
            <a:r>
              <a:rPr lang="pt-BR" sz="2000" dirty="0" smtClean="0">
                <a:latin typeface="Book Antiqua" panose="02040602050305030304" pitchFamily="18" charset="0"/>
              </a:rPr>
              <a:t>.)</a:t>
            </a:r>
            <a:endParaRPr lang="pt-BR" sz="2000" dirty="0">
              <a:latin typeface="Book Antiqua" panose="02040602050305030304" pitchFamily="18" charset="0"/>
            </a:endParaRPr>
          </a:p>
        </p:txBody>
      </p:sp>
      <p:sp>
        <p:nvSpPr>
          <p:cNvPr id="31" name="CaixaDeTexto 30"/>
          <p:cNvSpPr txBox="1"/>
          <p:nvPr/>
        </p:nvSpPr>
        <p:spPr>
          <a:xfrm>
            <a:off x="2771800" y="260648"/>
            <a:ext cx="3089761" cy="477054"/>
          </a:xfrm>
          <a:prstGeom prst="rect">
            <a:avLst/>
          </a:prstGeom>
          <a:noFill/>
        </p:spPr>
        <p:txBody>
          <a:bodyPr wrap="square" rtlCol="0">
            <a:spAutoFit/>
          </a:bodyPr>
          <a:lstStyle/>
          <a:p>
            <a:pPr algn="ctr"/>
            <a:r>
              <a:rPr lang="pt-BR" sz="2500" b="1" dirty="0" err="1" smtClean="0">
                <a:solidFill>
                  <a:srgbClr val="FF0000"/>
                </a:solidFill>
              </a:rPr>
              <a:t>sentiant</a:t>
            </a:r>
            <a:endParaRPr lang="pt-BR" sz="2500" b="1" u="sng" dirty="0">
              <a:solidFill>
                <a:srgbClr val="FF0000"/>
              </a:solidFill>
            </a:endParaRPr>
          </a:p>
        </p:txBody>
      </p:sp>
      <p:sp>
        <p:nvSpPr>
          <p:cNvPr id="7" name="CaixaDeTexto 6"/>
          <p:cNvSpPr txBox="1"/>
          <p:nvPr/>
        </p:nvSpPr>
        <p:spPr>
          <a:xfrm>
            <a:off x="1377868" y="1313766"/>
            <a:ext cx="7342189" cy="461665"/>
          </a:xfrm>
          <a:prstGeom prst="rect">
            <a:avLst/>
          </a:prstGeom>
          <a:noFill/>
        </p:spPr>
        <p:txBody>
          <a:bodyPr wrap="square" rtlCol="0">
            <a:spAutoFit/>
          </a:bodyPr>
          <a:lstStyle/>
          <a:p>
            <a:r>
              <a:rPr lang="pt-BR" sz="2400" b="1" dirty="0" smtClean="0">
                <a:solidFill>
                  <a:srgbClr val="FF0000"/>
                </a:solidFill>
              </a:rPr>
              <a:t>Tomara que eles sintam as dores.</a:t>
            </a:r>
            <a:endParaRPr lang="pt-BR" sz="2400" b="1" u="sng" dirty="0">
              <a:solidFill>
                <a:srgbClr val="FF0000"/>
              </a:solidFill>
            </a:endParaRPr>
          </a:p>
        </p:txBody>
      </p:sp>
      <p:sp>
        <p:nvSpPr>
          <p:cNvPr id="10" name="CaixaDeTexto 9"/>
          <p:cNvSpPr txBox="1"/>
          <p:nvPr/>
        </p:nvSpPr>
        <p:spPr>
          <a:xfrm>
            <a:off x="1377868" y="1728937"/>
            <a:ext cx="3089761" cy="477054"/>
          </a:xfrm>
          <a:prstGeom prst="rect">
            <a:avLst/>
          </a:prstGeom>
          <a:noFill/>
        </p:spPr>
        <p:txBody>
          <a:bodyPr wrap="square" rtlCol="0">
            <a:spAutoFit/>
          </a:bodyPr>
          <a:lstStyle/>
          <a:p>
            <a:r>
              <a:rPr lang="pt-BR" sz="2500" b="1" dirty="0" err="1" smtClean="0">
                <a:solidFill>
                  <a:srgbClr val="FF0000"/>
                </a:solidFill>
              </a:rPr>
              <a:t>Peti</a:t>
            </a:r>
            <a:r>
              <a:rPr lang="pt-BR" sz="2500" b="1" dirty="0" smtClean="0">
                <a:solidFill>
                  <a:srgbClr val="FF0000"/>
                </a:solidFill>
              </a:rPr>
              <a:t>(u)</a:t>
            </a:r>
            <a:r>
              <a:rPr lang="pt-BR" sz="2500" b="1" dirty="0" err="1" smtClean="0">
                <a:solidFill>
                  <a:srgbClr val="FF0000"/>
                </a:solidFill>
              </a:rPr>
              <a:t>erunt</a:t>
            </a:r>
            <a:endParaRPr lang="pt-BR" sz="2500" b="1" u="sng" dirty="0">
              <a:solidFill>
                <a:srgbClr val="FF0000"/>
              </a:solidFill>
            </a:endParaRPr>
          </a:p>
        </p:txBody>
      </p:sp>
      <p:sp>
        <p:nvSpPr>
          <p:cNvPr id="14" name="CaixaDeTexto 13"/>
          <p:cNvSpPr txBox="1"/>
          <p:nvPr/>
        </p:nvSpPr>
        <p:spPr>
          <a:xfrm>
            <a:off x="1403648" y="2132856"/>
            <a:ext cx="3089761" cy="477054"/>
          </a:xfrm>
          <a:prstGeom prst="rect">
            <a:avLst/>
          </a:prstGeom>
          <a:noFill/>
        </p:spPr>
        <p:txBody>
          <a:bodyPr wrap="square" rtlCol="0">
            <a:spAutoFit/>
          </a:bodyPr>
          <a:lstStyle/>
          <a:p>
            <a:r>
              <a:rPr lang="pt-BR" sz="2500" b="1" dirty="0" err="1" smtClean="0">
                <a:solidFill>
                  <a:srgbClr val="FF0000"/>
                </a:solidFill>
              </a:rPr>
              <a:t>probarem</a:t>
            </a:r>
            <a:endParaRPr lang="pt-BR" sz="2500" b="1" u="sng" dirty="0">
              <a:solidFill>
                <a:srgbClr val="FF0000"/>
              </a:solidFill>
            </a:endParaRPr>
          </a:p>
        </p:txBody>
      </p:sp>
      <p:sp>
        <p:nvSpPr>
          <p:cNvPr id="15" name="CaixaDeTexto 14"/>
          <p:cNvSpPr txBox="1"/>
          <p:nvPr/>
        </p:nvSpPr>
        <p:spPr>
          <a:xfrm>
            <a:off x="1403648" y="3372381"/>
            <a:ext cx="7342189" cy="461665"/>
          </a:xfrm>
          <a:prstGeom prst="rect">
            <a:avLst/>
          </a:prstGeom>
          <a:noFill/>
        </p:spPr>
        <p:txBody>
          <a:bodyPr wrap="square" rtlCol="0">
            <a:spAutoFit/>
          </a:bodyPr>
          <a:lstStyle/>
          <a:p>
            <a:r>
              <a:rPr lang="pt-BR" sz="2400" b="1" dirty="0" smtClean="0">
                <a:solidFill>
                  <a:srgbClr val="FF0000"/>
                </a:solidFill>
              </a:rPr>
              <a:t>Eles pediram para que eu aprovasse o projeto.</a:t>
            </a:r>
            <a:endParaRPr lang="pt-BR" sz="2400" b="1" u="sng" dirty="0">
              <a:solidFill>
                <a:srgbClr val="FF0000"/>
              </a:solidFill>
            </a:endParaRPr>
          </a:p>
        </p:txBody>
      </p:sp>
      <p:sp>
        <p:nvSpPr>
          <p:cNvPr id="16" name="CaixaDeTexto 15"/>
          <p:cNvSpPr txBox="1"/>
          <p:nvPr/>
        </p:nvSpPr>
        <p:spPr>
          <a:xfrm>
            <a:off x="4331563" y="3787552"/>
            <a:ext cx="3089761" cy="477054"/>
          </a:xfrm>
          <a:prstGeom prst="rect">
            <a:avLst/>
          </a:prstGeom>
          <a:noFill/>
        </p:spPr>
        <p:txBody>
          <a:bodyPr wrap="square" rtlCol="0">
            <a:spAutoFit/>
          </a:bodyPr>
          <a:lstStyle/>
          <a:p>
            <a:pPr algn="ctr"/>
            <a:r>
              <a:rPr lang="pt-BR" sz="2500" b="1" dirty="0" smtClean="0">
                <a:solidFill>
                  <a:srgbClr val="FF0000"/>
                </a:solidFill>
              </a:rPr>
              <a:t>sim</a:t>
            </a:r>
            <a:endParaRPr lang="pt-BR" sz="2500" b="1" u="sng" dirty="0">
              <a:solidFill>
                <a:srgbClr val="FF0000"/>
              </a:solidFill>
            </a:endParaRPr>
          </a:p>
        </p:txBody>
      </p:sp>
      <p:sp>
        <p:nvSpPr>
          <p:cNvPr id="17" name="CaixaDeTexto 16"/>
          <p:cNvSpPr txBox="1"/>
          <p:nvPr/>
        </p:nvSpPr>
        <p:spPr>
          <a:xfrm>
            <a:off x="1698263" y="4626134"/>
            <a:ext cx="3089761" cy="477054"/>
          </a:xfrm>
          <a:prstGeom prst="rect">
            <a:avLst/>
          </a:prstGeom>
          <a:noFill/>
        </p:spPr>
        <p:txBody>
          <a:bodyPr wrap="square" rtlCol="0">
            <a:spAutoFit/>
          </a:bodyPr>
          <a:lstStyle/>
          <a:p>
            <a:pPr algn="ctr"/>
            <a:r>
              <a:rPr lang="pt-BR" sz="2500" b="1" dirty="0" err="1" smtClean="0">
                <a:solidFill>
                  <a:srgbClr val="FF0000"/>
                </a:solidFill>
              </a:rPr>
              <a:t>possim</a:t>
            </a:r>
            <a:endParaRPr lang="pt-BR" sz="2500" b="1" u="sng" dirty="0">
              <a:solidFill>
                <a:srgbClr val="FF0000"/>
              </a:solidFill>
            </a:endParaRPr>
          </a:p>
        </p:txBody>
      </p:sp>
      <p:sp>
        <p:nvSpPr>
          <p:cNvPr id="11" name="CaixaDeTexto 10"/>
          <p:cNvSpPr txBox="1"/>
          <p:nvPr/>
        </p:nvSpPr>
        <p:spPr>
          <a:xfrm>
            <a:off x="1334267" y="5982379"/>
            <a:ext cx="7342189" cy="830997"/>
          </a:xfrm>
          <a:prstGeom prst="rect">
            <a:avLst/>
          </a:prstGeom>
          <a:noFill/>
        </p:spPr>
        <p:txBody>
          <a:bodyPr wrap="square" rtlCol="0">
            <a:spAutoFit/>
          </a:bodyPr>
          <a:lstStyle/>
          <a:p>
            <a:r>
              <a:rPr lang="pt-BR" sz="2400" b="1" dirty="0" smtClean="0">
                <a:solidFill>
                  <a:srgbClr val="FF0000"/>
                </a:solidFill>
              </a:rPr>
              <a:t>Tomara que eu esteja logo em Roma para que eu possa visitar o anfiteatro Flávio.</a:t>
            </a:r>
            <a:endParaRPr lang="pt-BR" sz="2400" b="1" u="sng" dirty="0">
              <a:solidFill>
                <a:srgbClr val="FF0000"/>
              </a:solidFill>
            </a:endParaRPr>
          </a:p>
        </p:txBody>
      </p:sp>
    </p:spTree>
    <p:extLst>
      <p:ext uri="{BB962C8B-B14F-4D97-AF65-F5344CB8AC3E}">
        <p14:creationId xmlns:p14="http://schemas.microsoft.com/office/powerpoint/2010/main" val="324082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1000"/>
                                        <p:tgtEl>
                                          <p:spTgt spid="16"/>
                                        </p:tgtEl>
                                      </p:cBhvr>
                                    </p:animEffect>
                                    <p:anim calcmode="lin" valueType="num">
                                      <p:cBhvr>
                                        <p:cTn id="41" dur="1000" fill="hold"/>
                                        <p:tgtEl>
                                          <p:spTgt spid="16"/>
                                        </p:tgtEl>
                                        <p:attrNameLst>
                                          <p:attrName>ppt_x</p:attrName>
                                        </p:attrNameLst>
                                      </p:cBhvr>
                                      <p:tavLst>
                                        <p:tav tm="0">
                                          <p:val>
                                            <p:strVal val="#ppt_x"/>
                                          </p:val>
                                        </p:tav>
                                        <p:tav tm="100000">
                                          <p:val>
                                            <p:strVal val="#ppt_x"/>
                                          </p:val>
                                        </p:tav>
                                      </p:tavLst>
                                    </p:anim>
                                    <p:anim calcmode="lin" valueType="num">
                                      <p:cBhvr>
                                        <p:cTn id="4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ppt_x"/>
                                          </p:val>
                                        </p:tav>
                                        <p:tav tm="100000">
                                          <p:val>
                                            <p:strVal val="#ppt_x"/>
                                          </p:val>
                                        </p:tav>
                                      </p:tavLst>
                                    </p:anim>
                                    <p:anim calcmode="lin" valueType="num">
                                      <p:cBhvr additive="base">
                                        <p:cTn id="5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p:bldP spid="10" grpId="0"/>
      <p:bldP spid="14" grpId="0"/>
      <p:bldP spid="15" grpId="0"/>
      <p:bldP spid="16" grpId="0"/>
      <p:bldP spid="17"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413206" y="332656"/>
            <a:ext cx="8317588" cy="5909310"/>
          </a:xfrm>
          <a:prstGeom prst="rect">
            <a:avLst/>
          </a:prstGeom>
          <a:noFill/>
        </p:spPr>
        <p:txBody>
          <a:bodyPr wrap="square" rtlCol="0">
            <a:spAutoFit/>
          </a:bodyPr>
          <a:lstStyle/>
          <a:p>
            <a:r>
              <a:rPr lang="pt-BR" sz="2800" dirty="0" smtClean="0">
                <a:latin typeface="Book Antiqua" panose="02040602050305030304" pitchFamily="18" charset="0"/>
              </a:rPr>
              <a:t>f) </a:t>
            </a:r>
            <a:r>
              <a:rPr lang="pt-BR" sz="2800" dirty="0">
                <a:latin typeface="Book Antiqua" panose="02040602050305030304" pitchFamily="18" charset="0"/>
              </a:rPr>
              <a:t>	Cum magister </a:t>
            </a:r>
            <a:r>
              <a:rPr lang="pt-BR" sz="2800" dirty="0" err="1">
                <a:latin typeface="Book Antiqua" panose="02040602050305030304" pitchFamily="18" charset="0"/>
              </a:rPr>
              <a:t>discipulo</a:t>
            </a:r>
            <a:r>
              <a:rPr lang="pt-BR" sz="2800" dirty="0">
                <a:latin typeface="Book Antiqua" panose="02040602050305030304" pitchFamily="18" charset="0"/>
              </a:rPr>
              <a:t> </a:t>
            </a:r>
            <a:r>
              <a:rPr lang="pt-BR" sz="2800" dirty="0" err="1">
                <a:latin typeface="Book Antiqua" panose="02040602050305030304" pitchFamily="18" charset="0"/>
              </a:rPr>
              <a:t>librum</a:t>
            </a:r>
            <a:r>
              <a:rPr lang="pt-BR" sz="2800" dirty="0">
                <a:latin typeface="Book Antiqua" panose="02040602050305030304" pitchFamily="18" charset="0"/>
              </a:rPr>
              <a:t> </a:t>
            </a:r>
            <a:r>
              <a:rPr lang="pt-BR" sz="2800" dirty="0" smtClean="0">
                <a:latin typeface="Book Antiqua" panose="02040602050305030304" pitchFamily="18" charset="0"/>
              </a:rPr>
              <a:t>___________, 	</a:t>
            </a:r>
            <a:r>
              <a:rPr lang="pt-BR" sz="2800" dirty="0" err="1" smtClean="0">
                <a:latin typeface="Book Antiqua" panose="02040602050305030304" pitchFamily="18" charset="0"/>
              </a:rPr>
              <a:t>ille</a:t>
            </a:r>
            <a:r>
              <a:rPr lang="pt-BR" sz="2800" dirty="0" smtClean="0">
                <a:latin typeface="Book Antiqua" panose="02040602050305030304" pitchFamily="18" charset="0"/>
              </a:rPr>
              <a:t> </a:t>
            </a:r>
            <a:r>
              <a:rPr lang="pt-BR" sz="2800" dirty="0">
                <a:latin typeface="Book Antiqua" panose="02040602050305030304" pitchFamily="18" charset="0"/>
              </a:rPr>
              <a:t>gratias </a:t>
            </a:r>
            <a:r>
              <a:rPr lang="pt-BR" sz="2800" dirty="0" err="1">
                <a:latin typeface="Book Antiqua" panose="02040602050305030304" pitchFamily="18" charset="0"/>
              </a:rPr>
              <a:t>egit</a:t>
            </a:r>
            <a:r>
              <a:rPr lang="pt-BR" sz="2800" dirty="0">
                <a:latin typeface="Book Antiqua" panose="02040602050305030304" pitchFamily="18" charset="0"/>
              </a:rPr>
              <a:t>. </a:t>
            </a:r>
          </a:p>
          <a:p>
            <a:r>
              <a:rPr lang="pt-BR" sz="2800" dirty="0">
                <a:latin typeface="Book Antiqua" panose="02040602050305030304" pitchFamily="18" charset="0"/>
              </a:rPr>
              <a:t>	</a:t>
            </a:r>
            <a:r>
              <a:rPr lang="pt-BR" sz="2000" dirty="0">
                <a:latin typeface="Book Antiqua" panose="02040602050305030304" pitchFamily="18" charset="0"/>
              </a:rPr>
              <a:t>(</a:t>
            </a:r>
            <a:r>
              <a:rPr lang="pt-BR" sz="2000" i="1" dirty="0">
                <a:latin typeface="Book Antiqua" panose="02040602050305030304" pitchFamily="18" charset="0"/>
              </a:rPr>
              <a:t>do, das, </a:t>
            </a:r>
            <a:r>
              <a:rPr lang="pt-BR" sz="2000" i="1" dirty="0" err="1">
                <a:latin typeface="Book Antiqua" panose="02040602050305030304" pitchFamily="18" charset="0"/>
              </a:rPr>
              <a:t>dare</a:t>
            </a:r>
            <a:r>
              <a:rPr lang="pt-BR" sz="2000" i="1" dirty="0">
                <a:latin typeface="Book Antiqua" panose="02040602050305030304" pitchFamily="18" charset="0"/>
              </a:rPr>
              <a:t>, </a:t>
            </a:r>
            <a:r>
              <a:rPr lang="pt-BR" sz="2000" i="1" dirty="0" err="1">
                <a:latin typeface="Book Antiqua" panose="02040602050305030304" pitchFamily="18" charset="0"/>
              </a:rPr>
              <a:t>dedi</a:t>
            </a:r>
            <a:r>
              <a:rPr lang="pt-BR" sz="2000" i="1" dirty="0">
                <a:latin typeface="Book Antiqua" panose="02040602050305030304" pitchFamily="18" charset="0"/>
              </a:rPr>
              <a:t>, </a:t>
            </a:r>
            <a:r>
              <a:rPr lang="pt-BR" sz="2000" i="1" dirty="0" err="1">
                <a:latin typeface="Book Antiqua" panose="02040602050305030304" pitchFamily="18" charset="0"/>
              </a:rPr>
              <a:t>datum</a:t>
            </a:r>
            <a:r>
              <a:rPr lang="pt-BR" sz="2000" i="1" dirty="0">
                <a:latin typeface="Book Antiqua" panose="02040602050305030304" pitchFamily="18" charset="0"/>
              </a:rPr>
              <a:t>: </a:t>
            </a:r>
            <a:r>
              <a:rPr lang="pt-BR" sz="2000" i="1" dirty="0" smtClean="0">
                <a:latin typeface="Book Antiqua" panose="02040602050305030304" pitchFamily="18" charset="0"/>
              </a:rPr>
              <a:t>dar, </a:t>
            </a:r>
            <a:r>
              <a:rPr lang="pt-BR" sz="2000" dirty="0" smtClean="0">
                <a:latin typeface="Book Antiqua" panose="02040602050305030304" pitchFamily="18" charset="0"/>
              </a:rPr>
              <a:t>pret</a:t>
            </a:r>
            <a:r>
              <a:rPr lang="pt-BR" sz="2000" dirty="0">
                <a:latin typeface="Book Antiqua" panose="02040602050305030304" pitchFamily="18" charset="0"/>
              </a:rPr>
              <a:t>. mais-que-perf. subj. 3ª </a:t>
            </a:r>
            <a:r>
              <a:rPr lang="pt-BR" sz="2000" dirty="0" smtClean="0">
                <a:latin typeface="Book Antiqua" panose="02040602050305030304" pitchFamily="18" charset="0"/>
              </a:rPr>
              <a:t>sing.)</a:t>
            </a:r>
          </a:p>
          <a:p>
            <a:endParaRPr lang="pt-BR" sz="3500" dirty="0">
              <a:latin typeface="Book Antiqua" panose="02040602050305030304" pitchFamily="18" charset="0"/>
            </a:endParaRPr>
          </a:p>
          <a:p>
            <a:r>
              <a:rPr lang="pt-BR" sz="2800" dirty="0" smtClean="0">
                <a:latin typeface="Book Antiqua" panose="02040602050305030304" pitchFamily="18" charset="0"/>
              </a:rPr>
              <a:t>g) </a:t>
            </a:r>
            <a:r>
              <a:rPr lang="pt-BR" sz="2800" dirty="0">
                <a:latin typeface="Book Antiqua" panose="02040602050305030304" pitchFamily="18" charset="0"/>
              </a:rPr>
              <a:t>	Si magister </a:t>
            </a:r>
            <a:r>
              <a:rPr lang="pt-BR" sz="2800" dirty="0" err="1">
                <a:latin typeface="Book Antiqua" panose="02040602050305030304" pitchFamily="18" charset="0"/>
              </a:rPr>
              <a:t>librum</a:t>
            </a:r>
            <a:r>
              <a:rPr lang="pt-BR" sz="2800" dirty="0">
                <a:latin typeface="Book Antiqua" panose="02040602050305030304" pitchFamily="18" charset="0"/>
              </a:rPr>
              <a:t> __________________</a:t>
            </a:r>
            <a:r>
              <a:rPr lang="pt-BR" sz="1600" dirty="0">
                <a:latin typeface="Book Antiqua" panose="02040602050305030304" pitchFamily="18" charset="0"/>
              </a:rPr>
              <a:t>(1)</a:t>
            </a:r>
            <a:r>
              <a:rPr lang="pt-BR" sz="2800" dirty="0">
                <a:latin typeface="Book Antiqua" panose="02040602050305030304" pitchFamily="18" charset="0"/>
              </a:rPr>
              <a:t>, 	</a:t>
            </a:r>
            <a:r>
              <a:rPr lang="pt-BR" sz="2800" dirty="0" err="1">
                <a:latin typeface="Book Antiqua" panose="02040602050305030304" pitchFamily="18" charset="0"/>
              </a:rPr>
              <a:t>discipulo</a:t>
            </a:r>
            <a:r>
              <a:rPr lang="pt-BR" sz="2800" dirty="0">
                <a:latin typeface="Book Antiqua" panose="02040602050305030304" pitchFamily="18" charset="0"/>
              </a:rPr>
              <a:t> _______________</a:t>
            </a:r>
            <a:r>
              <a:rPr lang="pt-BR" sz="1600" dirty="0">
                <a:latin typeface="Book Antiqua" panose="02040602050305030304" pitchFamily="18" charset="0"/>
              </a:rPr>
              <a:t>(2)</a:t>
            </a:r>
            <a:r>
              <a:rPr lang="pt-BR" sz="2800" dirty="0">
                <a:latin typeface="Book Antiqua" panose="02040602050305030304" pitchFamily="18" charset="0"/>
              </a:rPr>
              <a:t>. </a:t>
            </a:r>
          </a:p>
          <a:p>
            <a:r>
              <a:rPr lang="pt-BR" sz="2800" dirty="0">
                <a:latin typeface="Book Antiqua" panose="02040602050305030304" pitchFamily="18" charset="0"/>
              </a:rPr>
              <a:t>	</a:t>
            </a:r>
            <a:r>
              <a:rPr lang="pt-BR" sz="2000" dirty="0">
                <a:latin typeface="Book Antiqua" panose="02040602050305030304" pitchFamily="18" charset="0"/>
              </a:rPr>
              <a:t>(1</a:t>
            </a:r>
            <a:r>
              <a:rPr lang="pt-BR" sz="2000" i="1" dirty="0">
                <a:latin typeface="Book Antiqua" panose="02040602050305030304" pitchFamily="18" charset="0"/>
              </a:rPr>
              <a:t>. </a:t>
            </a:r>
            <a:r>
              <a:rPr lang="pt-BR" sz="2000" i="1" dirty="0" err="1">
                <a:latin typeface="Book Antiqua" panose="02040602050305030304" pitchFamily="18" charset="0"/>
              </a:rPr>
              <a:t>habeo</a:t>
            </a:r>
            <a:r>
              <a:rPr lang="pt-BR" sz="2000" i="1" dirty="0">
                <a:latin typeface="Book Antiqua" panose="02040602050305030304" pitchFamily="18" charset="0"/>
              </a:rPr>
              <a:t>, es, -ere, -</a:t>
            </a:r>
            <a:r>
              <a:rPr lang="pt-BR" sz="2000" i="1" dirty="0" err="1">
                <a:latin typeface="Book Antiqua" panose="02040602050305030304" pitchFamily="18" charset="0"/>
              </a:rPr>
              <a:t>bŭi</a:t>
            </a:r>
            <a:r>
              <a:rPr lang="pt-BR" sz="2000" i="1" dirty="0">
                <a:latin typeface="Book Antiqua" panose="02040602050305030304" pitchFamily="18" charset="0"/>
              </a:rPr>
              <a:t>, -</a:t>
            </a:r>
            <a:r>
              <a:rPr lang="pt-BR" sz="2000" i="1" dirty="0" err="1">
                <a:latin typeface="Book Antiqua" panose="02040602050305030304" pitchFamily="18" charset="0"/>
              </a:rPr>
              <a:t>ĭtum</a:t>
            </a:r>
            <a:r>
              <a:rPr lang="pt-BR" sz="2000" i="1" dirty="0">
                <a:latin typeface="Book Antiqua" panose="02040602050305030304" pitchFamily="18" charset="0"/>
              </a:rPr>
              <a:t>: ter,</a:t>
            </a:r>
            <a:r>
              <a:rPr lang="pt-BR" sz="2000" dirty="0">
                <a:latin typeface="Book Antiqua" panose="02040602050305030304" pitchFamily="18" charset="0"/>
              </a:rPr>
              <a:t> pret. imperf. subj. 3ª pess. sing.)</a:t>
            </a:r>
          </a:p>
          <a:p>
            <a:r>
              <a:rPr lang="pt-BR" sz="2000" dirty="0">
                <a:latin typeface="Book Antiqua" panose="02040602050305030304" pitchFamily="18" charset="0"/>
              </a:rPr>
              <a:t>	(2</a:t>
            </a:r>
            <a:r>
              <a:rPr lang="pt-BR" sz="2000" i="1" dirty="0">
                <a:latin typeface="Book Antiqua" panose="02040602050305030304" pitchFamily="18" charset="0"/>
              </a:rPr>
              <a:t>. do, das, </a:t>
            </a:r>
            <a:r>
              <a:rPr lang="pt-BR" sz="2000" i="1" dirty="0" err="1">
                <a:latin typeface="Book Antiqua" panose="02040602050305030304" pitchFamily="18" charset="0"/>
              </a:rPr>
              <a:t>dare</a:t>
            </a:r>
            <a:r>
              <a:rPr lang="pt-BR" sz="2000" i="1" dirty="0">
                <a:latin typeface="Book Antiqua" panose="02040602050305030304" pitchFamily="18" charset="0"/>
              </a:rPr>
              <a:t>, </a:t>
            </a:r>
            <a:r>
              <a:rPr lang="pt-BR" sz="2000" i="1" dirty="0" err="1">
                <a:latin typeface="Book Antiqua" panose="02040602050305030304" pitchFamily="18" charset="0"/>
              </a:rPr>
              <a:t>dedi</a:t>
            </a:r>
            <a:r>
              <a:rPr lang="pt-BR" sz="2000" i="1" dirty="0">
                <a:latin typeface="Book Antiqua" panose="02040602050305030304" pitchFamily="18" charset="0"/>
              </a:rPr>
              <a:t>, </a:t>
            </a:r>
            <a:r>
              <a:rPr lang="pt-BR" sz="2000" i="1" dirty="0" err="1">
                <a:latin typeface="Book Antiqua" panose="02040602050305030304" pitchFamily="18" charset="0"/>
              </a:rPr>
              <a:t>datum</a:t>
            </a:r>
            <a:r>
              <a:rPr lang="pt-BR" sz="2000" i="1" dirty="0">
                <a:latin typeface="Book Antiqua" panose="02040602050305030304" pitchFamily="18" charset="0"/>
              </a:rPr>
              <a:t>: dar,</a:t>
            </a:r>
            <a:r>
              <a:rPr lang="pt-BR" sz="2000" dirty="0">
                <a:latin typeface="Book Antiqua" panose="02040602050305030304" pitchFamily="18" charset="0"/>
              </a:rPr>
              <a:t> pres. subj. 3ª pess. sing.)</a:t>
            </a:r>
          </a:p>
          <a:p>
            <a:r>
              <a:rPr lang="pt-BR" sz="2800" dirty="0">
                <a:latin typeface="Book Antiqua" panose="02040602050305030304" pitchFamily="18" charset="0"/>
              </a:rPr>
              <a:t> </a:t>
            </a:r>
          </a:p>
          <a:p>
            <a:endParaRPr lang="pt-BR" sz="1600" dirty="0">
              <a:latin typeface="Book Antiqua" panose="02040602050305030304" pitchFamily="18" charset="0"/>
            </a:endParaRPr>
          </a:p>
          <a:p>
            <a:r>
              <a:rPr lang="pt-BR" sz="2800" dirty="0" smtClean="0">
                <a:latin typeface="Book Antiqua" panose="02040602050305030304" pitchFamily="18" charset="0"/>
              </a:rPr>
              <a:t>h) </a:t>
            </a:r>
            <a:r>
              <a:rPr lang="pt-BR" sz="2800" dirty="0">
                <a:latin typeface="Book Antiqua" panose="02040602050305030304" pitchFamily="18" charset="0"/>
              </a:rPr>
              <a:t>	Tua </a:t>
            </a:r>
            <a:r>
              <a:rPr lang="pt-BR" sz="2800" dirty="0" err="1">
                <a:latin typeface="Book Antiqua" panose="02040602050305030304" pitchFamily="18" charset="0"/>
              </a:rPr>
              <a:t>scripsisti</a:t>
            </a:r>
            <a:r>
              <a:rPr lang="pt-BR" sz="2800" dirty="0">
                <a:latin typeface="Book Antiqua" panose="02040602050305030304" pitchFamily="18" charset="0"/>
              </a:rPr>
              <a:t>, </a:t>
            </a:r>
            <a:r>
              <a:rPr lang="pt-BR" sz="2800" dirty="0" err="1">
                <a:latin typeface="Book Antiqua" panose="02040602050305030304" pitchFamily="18" charset="0"/>
              </a:rPr>
              <a:t>utinam</a:t>
            </a:r>
            <a:r>
              <a:rPr lang="pt-BR" sz="2800" dirty="0">
                <a:latin typeface="Book Antiqua" panose="02040602050305030304" pitchFamily="18" charset="0"/>
              </a:rPr>
              <a:t> _________________</a:t>
            </a:r>
            <a:r>
              <a:rPr lang="pt-BR" sz="1600" dirty="0">
                <a:latin typeface="Book Antiqua" panose="02040602050305030304" pitchFamily="18" charset="0"/>
              </a:rPr>
              <a:t>(1)</a:t>
            </a:r>
            <a:r>
              <a:rPr lang="pt-BR" sz="2800" dirty="0">
                <a:latin typeface="Book Antiqua" panose="02040602050305030304" pitchFamily="18" charset="0"/>
              </a:rPr>
              <a:t> 	carmina ______________</a:t>
            </a:r>
            <a:r>
              <a:rPr lang="pt-BR" sz="1600" dirty="0">
                <a:latin typeface="Book Antiqua" panose="02040602050305030304" pitchFamily="18" charset="0"/>
              </a:rPr>
              <a:t>(2)</a:t>
            </a:r>
            <a:r>
              <a:rPr lang="pt-BR" sz="2800" dirty="0">
                <a:latin typeface="Book Antiqua" panose="02040602050305030304" pitchFamily="18" charset="0"/>
              </a:rPr>
              <a:t>. </a:t>
            </a:r>
          </a:p>
          <a:p>
            <a:r>
              <a:rPr lang="pt-BR" sz="2800" dirty="0">
                <a:latin typeface="Book Antiqua" panose="02040602050305030304" pitchFamily="18" charset="0"/>
              </a:rPr>
              <a:t>	</a:t>
            </a:r>
            <a:r>
              <a:rPr lang="pt-BR" sz="2000" dirty="0">
                <a:latin typeface="Book Antiqua" panose="02040602050305030304" pitchFamily="18" charset="0"/>
              </a:rPr>
              <a:t>(1</a:t>
            </a:r>
            <a:r>
              <a:rPr lang="pt-BR" sz="2000" i="1" dirty="0">
                <a:latin typeface="Book Antiqua" panose="02040602050305030304" pitchFamily="18" charset="0"/>
              </a:rPr>
              <a:t>. </a:t>
            </a:r>
            <a:r>
              <a:rPr lang="pt-BR" sz="2000" i="1" dirty="0" err="1">
                <a:latin typeface="Book Antiqua" panose="02040602050305030304" pitchFamily="18" charset="0"/>
              </a:rPr>
              <a:t>scribo</a:t>
            </a:r>
            <a:r>
              <a:rPr lang="pt-BR" sz="2000" i="1" dirty="0">
                <a:latin typeface="Book Antiqua" panose="02040602050305030304" pitchFamily="18" charset="0"/>
              </a:rPr>
              <a:t>, -</a:t>
            </a:r>
            <a:r>
              <a:rPr lang="pt-BR" sz="2000" i="1" dirty="0" err="1">
                <a:latin typeface="Book Antiqua" panose="02040602050305030304" pitchFamily="18" charset="0"/>
              </a:rPr>
              <a:t>is</a:t>
            </a:r>
            <a:r>
              <a:rPr lang="pt-BR" sz="2000" i="1" dirty="0">
                <a:latin typeface="Book Antiqua" panose="02040602050305030304" pitchFamily="18" charset="0"/>
              </a:rPr>
              <a:t>, -</a:t>
            </a:r>
            <a:r>
              <a:rPr lang="pt-BR" sz="2000" i="1" dirty="0" err="1">
                <a:latin typeface="Book Antiqua" panose="02040602050305030304" pitchFamily="18" charset="0"/>
              </a:rPr>
              <a:t>ĕre</a:t>
            </a:r>
            <a:r>
              <a:rPr lang="pt-BR" sz="2000" i="1" dirty="0">
                <a:latin typeface="Book Antiqua" panose="02040602050305030304" pitchFamily="18" charset="0"/>
              </a:rPr>
              <a:t>, -</a:t>
            </a:r>
            <a:r>
              <a:rPr lang="pt-BR" sz="2000" i="1" dirty="0" err="1">
                <a:latin typeface="Book Antiqua" panose="02040602050305030304" pitchFamily="18" charset="0"/>
              </a:rPr>
              <a:t>psi</a:t>
            </a:r>
            <a:r>
              <a:rPr lang="pt-BR" sz="2000" i="1" dirty="0">
                <a:latin typeface="Book Antiqua" panose="02040602050305030304" pitchFamily="18" charset="0"/>
              </a:rPr>
              <a:t>, -</a:t>
            </a:r>
            <a:r>
              <a:rPr lang="pt-BR" sz="2000" i="1" dirty="0" err="1">
                <a:latin typeface="Book Antiqua" panose="02040602050305030304" pitchFamily="18" charset="0"/>
              </a:rPr>
              <a:t>ptum</a:t>
            </a:r>
            <a:r>
              <a:rPr lang="pt-BR" sz="2000" i="1" dirty="0">
                <a:latin typeface="Book Antiqua" panose="02040602050305030304" pitchFamily="18" charset="0"/>
              </a:rPr>
              <a:t>: escrever</a:t>
            </a:r>
            <a:r>
              <a:rPr lang="pt-BR" sz="2000" dirty="0">
                <a:latin typeface="Book Antiqua" panose="02040602050305030304" pitchFamily="18" charset="0"/>
              </a:rPr>
              <a:t>, pres. subj. 1ª pess. sing.)</a:t>
            </a:r>
          </a:p>
          <a:p>
            <a:r>
              <a:rPr lang="pt-BR" sz="2000" dirty="0">
                <a:latin typeface="Book Antiqua" panose="02040602050305030304" pitchFamily="18" charset="0"/>
              </a:rPr>
              <a:t>	(2</a:t>
            </a:r>
            <a:r>
              <a:rPr lang="pt-BR" sz="2000" i="1" dirty="0">
                <a:latin typeface="Book Antiqua" panose="02040602050305030304" pitchFamily="18" charset="0"/>
              </a:rPr>
              <a:t>. meus, -a, -um: meu, minha</a:t>
            </a:r>
            <a:r>
              <a:rPr lang="pt-BR" sz="2000" dirty="0">
                <a:latin typeface="Book Antiqua" panose="02040602050305030304" pitchFamily="18" charset="0"/>
              </a:rPr>
              <a:t>,</a:t>
            </a:r>
            <a:r>
              <a:rPr lang="pt-BR" sz="2000" i="1" dirty="0">
                <a:latin typeface="Book Antiqua" panose="02040602050305030304" pitchFamily="18" charset="0"/>
              </a:rPr>
              <a:t> </a:t>
            </a:r>
            <a:r>
              <a:rPr lang="pt-BR" sz="2000" dirty="0">
                <a:latin typeface="Book Antiqua" panose="02040602050305030304" pitchFamily="18" charset="0"/>
              </a:rPr>
              <a:t>concordando com</a:t>
            </a:r>
            <a:r>
              <a:rPr lang="pt-BR" sz="2000" i="1" dirty="0">
                <a:latin typeface="Book Antiqua" panose="02040602050305030304" pitchFamily="18" charset="0"/>
              </a:rPr>
              <a:t> carmina</a:t>
            </a:r>
            <a:r>
              <a:rPr lang="pt-BR" sz="2000" dirty="0" smtClean="0">
                <a:latin typeface="Book Antiqua" panose="02040602050305030304" pitchFamily="18" charset="0"/>
              </a:rPr>
              <a:t>.)</a:t>
            </a:r>
            <a:endParaRPr lang="pt-BR" sz="2000" dirty="0">
              <a:latin typeface="Book Antiqua" panose="02040602050305030304" pitchFamily="18" charset="0"/>
            </a:endParaRPr>
          </a:p>
        </p:txBody>
      </p:sp>
      <p:sp>
        <p:nvSpPr>
          <p:cNvPr id="31" name="CaixaDeTexto 30"/>
          <p:cNvSpPr txBox="1"/>
          <p:nvPr/>
        </p:nvSpPr>
        <p:spPr>
          <a:xfrm>
            <a:off x="5992246" y="332656"/>
            <a:ext cx="3089761" cy="477054"/>
          </a:xfrm>
          <a:prstGeom prst="rect">
            <a:avLst/>
          </a:prstGeom>
          <a:noFill/>
        </p:spPr>
        <p:txBody>
          <a:bodyPr wrap="square" rtlCol="0">
            <a:spAutoFit/>
          </a:bodyPr>
          <a:lstStyle/>
          <a:p>
            <a:pPr algn="ctr"/>
            <a:r>
              <a:rPr lang="pt-BR" sz="2500" b="1" dirty="0" err="1" smtClean="0">
                <a:solidFill>
                  <a:srgbClr val="FF0000"/>
                </a:solidFill>
              </a:rPr>
              <a:t>dedisset</a:t>
            </a:r>
            <a:endParaRPr lang="pt-BR" sz="2500" b="1" u="sng" dirty="0">
              <a:solidFill>
                <a:srgbClr val="FF0000"/>
              </a:solidFill>
            </a:endParaRPr>
          </a:p>
        </p:txBody>
      </p:sp>
      <p:sp>
        <p:nvSpPr>
          <p:cNvPr id="7" name="CaixaDeTexto 6"/>
          <p:cNvSpPr txBox="1"/>
          <p:nvPr/>
        </p:nvSpPr>
        <p:spPr>
          <a:xfrm>
            <a:off x="1388605" y="1701969"/>
            <a:ext cx="7575883" cy="430887"/>
          </a:xfrm>
          <a:prstGeom prst="rect">
            <a:avLst/>
          </a:prstGeom>
          <a:noFill/>
        </p:spPr>
        <p:txBody>
          <a:bodyPr wrap="square" rtlCol="0">
            <a:spAutoFit/>
          </a:bodyPr>
          <a:lstStyle/>
          <a:p>
            <a:r>
              <a:rPr lang="pt-BR" sz="2200" b="1" dirty="0" smtClean="0">
                <a:solidFill>
                  <a:srgbClr val="FF0000"/>
                </a:solidFill>
              </a:rPr>
              <a:t>Como o professor tivesse dado o livro ao aluno, ele agradeceu</a:t>
            </a:r>
            <a:endParaRPr lang="pt-BR" sz="2200" b="1" u="sng" dirty="0">
              <a:solidFill>
                <a:srgbClr val="FF0000"/>
              </a:solidFill>
            </a:endParaRPr>
          </a:p>
        </p:txBody>
      </p:sp>
      <p:sp>
        <p:nvSpPr>
          <p:cNvPr id="11" name="CaixaDeTexto 10"/>
          <p:cNvSpPr txBox="1"/>
          <p:nvPr/>
        </p:nvSpPr>
        <p:spPr>
          <a:xfrm>
            <a:off x="4499992" y="2118573"/>
            <a:ext cx="3089761" cy="477054"/>
          </a:xfrm>
          <a:prstGeom prst="rect">
            <a:avLst/>
          </a:prstGeom>
          <a:noFill/>
        </p:spPr>
        <p:txBody>
          <a:bodyPr wrap="square" rtlCol="0">
            <a:spAutoFit/>
          </a:bodyPr>
          <a:lstStyle/>
          <a:p>
            <a:pPr algn="ctr"/>
            <a:r>
              <a:rPr lang="pt-BR" sz="2500" b="1" dirty="0" err="1" smtClean="0">
                <a:solidFill>
                  <a:srgbClr val="FF0000"/>
                </a:solidFill>
              </a:rPr>
              <a:t>haberet</a:t>
            </a:r>
            <a:endParaRPr lang="pt-BR" sz="2500" b="1" u="sng" dirty="0">
              <a:solidFill>
                <a:srgbClr val="FF0000"/>
              </a:solidFill>
            </a:endParaRPr>
          </a:p>
        </p:txBody>
      </p:sp>
      <p:sp>
        <p:nvSpPr>
          <p:cNvPr id="12" name="CaixaDeTexto 11"/>
          <p:cNvSpPr txBox="1"/>
          <p:nvPr/>
        </p:nvSpPr>
        <p:spPr>
          <a:xfrm>
            <a:off x="2627784" y="2591906"/>
            <a:ext cx="3089761" cy="477054"/>
          </a:xfrm>
          <a:prstGeom prst="rect">
            <a:avLst/>
          </a:prstGeom>
          <a:noFill/>
        </p:spPr>
        <p:txBody>
          <a:bodyPr wrap="square" rtlCol="0">
            <a:spAutoFit/>
          </a:bodyPr>
          <a:lstStyle/>
          <a:p>
            <a:pPr algn="ctr"/>
            <a:r>
              <a:rPr lang="pt-BR" sz="2500" b="1" dirty="0" err="1" smtClean="0">
                <a:solidFill>
                  <a:srgbClr val="FF0000"/>
                </a:solidFill>
              </a:rPr>
              <a:t>det</a:t>
            </a:r>
            <a:endParaRPr lang="pt-BR" sz="2500" b="1" u="sng" dirty="0">
              <a:solidFill>
                <a:srgbClr val="FF0000"/>
              </a:solidFill>
            </a:endParaRPr>
          </a:p>
        </p:txBody>
      </p:sp>
      <p:sp>
        <p:nvSpPr>
          <p:cNvPr id="13" name="CaixaDeTexto 12"/>
          <p:cNvSpPr txBox="1"/>
          <p:nvPr/>
        </p:nvSpPr>
        <p:spPr>
          <a:xfrm>
            <a:off x="1403648" y="3862209"/>
            <a:ext cx="7575883" cy="430887"/>
          </a:xfrm>
          <a:prstGeom prst="rect">
            <a:avLst/>
          </a:prstGeom>
          <a:noFill/>
        </p:spPr>
        <p:txBody>
          <a:bodyPr wrap="square" rtlCol="0">
            <a:spAutoFit/>
          </a:bodyPr>
          <a:lstStyle/>
          <a:p>
            <a:r>
              <a:rPr lang="pt-BR" sz="2200" b="1" dirty="0" smtClean="0">
                <a:solidFill>
                  <a:srgbClr val="FF0000"/>
                </a:solidFill>
              </a:rPr>
              <a:t>Se o professor tivesse o livro, ele daria ao aluno.</a:t>
            </a:r>
            <a:endParaRPr lang="pt-BR" sz="2200" b="1" u="sng" dirty="0">
              <a:solidFill>
                <a:srgbClr val="FF0000"/>
              </a:solidFill>
            </a:endParaRPr>
          </a:p>
        </p:txBody>
      </p:sp>
      <p:sp>
        <p:nvSpPr>
          <p:cNvPr id="18" name="CaixaDeTexto 17"/>
          <p:cNvSpPr txBox="1"/>
          <p:nvPr/>
        </p:nvSpPr>
        <p:spPr>
          <a:xfrm>
            <a:off x="4860032" y="4392106"/>
            <a:ext cx="3089761" cy="477054"/>
          </a:xfrm>
          <a:prstGeom prst="rect">
            <a:avLst/>
          </a:prstGeom>
          <a:noFill/>
        </p:spPr>
        <p:txBody>
          <a:bodyPr wrap="square" rtlCol="0">
            <a:spAutoFit/>
          </a:bodyPr>
          <a:lstStyle/>
          <a:p>
            <a:pPr algn="ctr"/>
            <a:r>
              <a:rPr lang="pt-BR" sz="2500" b="1" dirty="0" err="1" smtClean="0">
                <a:solidFill>
                  <a:srgbClr val="FF0000"/>
                </a:solidFill>
              </a:rPr>
              <a:t>scribam</a:t>
            </a:r>
            <a:endParaRPr lang="pt-BR" sz="2500" b="1" u="sng" dirty="0">
              <a:solidFill>
                <a:srgbClr val="FF0000"/>
              </a:solidFill>
            </a:endParaRPr>
          </a:p>
        </p:txBody>
      </p:sp>
      <p:sp>
        <p:nvSpPr>
          <p:cNvPr id="19" name="CaixaDeTexto 18"/>
          <p:cNvSpPr txBox="1"/>
          <p:nvPr/>
        </p:nvSpPr>
        <p:spPr>
          <a:xfrm>
            <a:off x="2483768" y="4824154"/>
            <a:ext cx="3089761" cy="477054"/>
          </a:xfrm>
          <a:prstGeom prst="rect">
            <a:avLst/>
          </a:prstGeom>
          <a:noFill/>
        </p:spPr>
        <p:txBody>
          <a:bodyPr wrap="square" rtlCol="0">
            <a:spAutoFit/>
          </a:bodyPr>
          <a:lstStyle/>
          <a:p>
            <a:pPr algn="ctr"/>
            <a:r>
              <a:rPr lang="pt-BR" sz="2500" b="1" dirty="0" err="1" smtClean="0">
                <a:solidFill>
                  <a:srgbClr val="FF0000"/>
                </a:solidFill>
              </a:rPr>
              <a:t>mea</a:t>
            </a:r>
            <a:endParaRPr lang="pt-BR" sz="2500" b="1" u="sng" dirty="0">
              <a:solidFill>
                <a:srgbClr val="FF0000"/>
              </a:solidFill>
            </a:endParaRPr>
          </a:p>
        </p:txBody>
      </p:sp>
      <p:sp>
        <p:nvSpPr>
          <p:cNvPr id="20" name="CaixaDeTexto 19"/>
          <p:cNvSpPr txBox="1"/>
          <p:nvPr/>
        </p:nvSpPr>
        <p:spPr>
          <a:xfrm>
            <a:off x="1403648" y="6022449"/>
            <a:ext cx="7575883" cy="430887"/>
          </a:xfrm>
          <a:prstGeom prst="rect">
            <a:avLst/>
          </a:prstGeom>
          <a:noFill/>
        </p:spPr>
        <p:txBody>
          <a:bodyPr wrap="square" rtlCol="0">
            <a:spAutoFit/>
          </a:bodyPr>
          <a:lstStyle/>
          <a:p>
            <a:r>
              <a:rPr lang="pt-BR" sz="2200" b="1" dirty="0" smtClean="0">
                <a:solidFill>
                  <a:srgbClr val="FF0000"/>
                </a:solidFill>
              </a:rPr>
              <a:t>Escreveste os teus poemas, tomara que eu escreva os meus.</a:t>
            </a:r>
            <a:endParaRPr lang="pt-BR" sz="2200" b="1" u="sng" dirty="0">
              <a:solidFill>
                <a:srgbClr val="FF0000"/>
              </a:solidFill>
            </a:endParaRPr>
          </a:p>
        </p:txBody>
      </p:sp>
    </p:spTree>
    <p:extLst>
      <p:ext uri="{BB962C8B-B14F-4D97-AF65-F5344CB8AC3E}">
        <p14:creationId xmlns:p14="http://schemas.microsoft.com/office/powerpoint/2010/main" val="65934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additive="base">
                                        <p:cTn id="54" dur="500" fill="hold"/>
                                        <p:tgtEl>
                                          <p:spTgt spid="20"/>
                                        </p:tgtEl>
                                        <p:attrNameLst>
                                          <p:attrName>ppt_x</p:attrName>
                                        </p:attrNameLst>
                                      </p:cBhvr>
                                      <p:tavLst>
                                        <p:tav tm="0">
                                          <p:val>
                                            <p:strVal val="#ppt_x"/>
                                          </p:val>
                                        </p:tav>
                                        <p:tav tm="100000">
                                          <p:val>
                                            <p:strVal val="#ppt_x"/>
                                          </p:val>
                                        </p:tav>
                                      </p:tavLst>
                                    </p:anim>
                                    <p:anim calcmode="lin" valueType="num">
                                      <p:cBhvr additive="base">
                                        <p:cTn id="5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p:bldP spid="11" grpId="0"/>
      <p:bldP spid="12" grpId="0"/>
      <p:bldP spid="13" grpId="0"/>
      <p:bldP spid="18" grpId="0"/>
      <p:bldP spid="19"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907704" y="2492896"/>
            <a:ext cx="6624736" cy="1656184"/>
          </a:xfrm>
        </p:spPr>
        <p:txBody>
          <a:bodyPr>
            <a:normAutofit/>
          </a:bodyPr>
          <a:lstStyle/>
          <a:p>
            <a:pPr algn="l"/>
            <a:r>
              <a:rPr lang="pt-BR" sz="3600" b="1" dirty="0" smtClean="0">
                <a:solidFill>
                  <a:schemeClr val="bg1"/>
                </a:solidFill>
                <a:latin typeface="Book Antiqua" pitchFamily="18" charset="0"/>
              </a:rPr>
              <a:t>Material de consulta: </a:t>
            </a:r>
            <a:br>
              <a:rPr lang="pt-BR" sz="3600" b="1" dirty="0" smtClean="0">
                <a:solidFill>
                  <a:schemeClr val="bg1"/>
                </a:solidFill>
                <a:latin typeface="Book Antiqua" pitchFamily="18" charset="0"/>
              </a:rPr>
            </a:br>
            <a:r>
              <a:rPr lang="pt-BR" sz="2800" b="1" dirty="0" smtClean="0">
                <a:solidFill>
                  <a:schemeClr val="bg1"/>
                </a:solidFill>
                <a:latin typeface="Book Antiqua" pitchFamily="18" charset="0"/>
              </a:rPr>
              <a:t>Vocabulário</a:t>
            </a:r>
            <a:endParaRPr lang="pt-BR" sz="3100" dirty="0">
              <a:solidFill>
                <a:schemeClr val="bg1"/>
              </a:solidFill>
              <a:latin typeface="Book Antiqua" pitchFamily="18" charset="0"/>
            </a:endParaRPr>
          </a:p>
        </p:txBody>
      </p:sp>
    </p:spTree>
    <p:extLst>
      <p:ext uri="{BB962C8B-B14F-4D97-AF65-F5344CB8AC3E}">
        <p14:creationId xmlns:p14="http://schemas.microsoft.com/office/powerpoint/2010/main" val="3170236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ixaDeTexto 20"/>
          <p:cNvSpPr txBox="1"/>
          <p:nvPr/>
        </p:nvSpPr>
        <p:spPr>
          <a:xfrm>
            <a:off x="152683" y="228118"/>
            <a:ext cx="4429156" cy="6494085"/>
          </a:xfrm>
          <a:prstGeom prst="rect">
            <a:avLst/>
          </a:prstGeom>
          <a:noFill/>
        </p:spPr>
        <p:txBody>
          <a:bodyPr wrap="square" rtlCol="0">
            <a:spAutoFit/>
          </a:bodyPr>
          <a:lstStyle/>
          <a:p>
            <a:pPr marL="263525" indent="-263525"/>
            <a:r>
              <a:rPr lang="pt-BR" sz="1600" b="1" dirty="0" err="1"/>
              <a:t>ab</a:t>
            </a:r>
            <a:r>
              <a:rPr lang="pt-BR" sz="1600" b="1" dirty="0"/>
              <a:t>: </a:t>
            </a:r>
            <a:r>
              <a:rPr lang="pt-BR" sz="1600" dirty="0"/>
              <a:t>(prep. abl.) por</a:t>
            </a:r>
          </a:p>
          <a:p>
            <a:pPr marL="263525" indent="-263525"/>
            <a:r>
              <a:rPr lang="pt-BR" sz="1600" b="1" dirty="0" err="1"/>
              <a:t>acer</a:t>
            </a:r>
            <a:r>
              <a:rPr lang="pt-BR" sz="1600" b="1" dirty="0"/>
              <a:t>, </a:t>
            </a:r>
            <a:r>
              <a:rPr lang="pt-BR" sz="1600" b="1" dirty="0" err="1"/>
              <a:t>acris</a:t>
            </a:r>
            <a:r>
              <a:rPr lang="pt-BR" sz="1600" b="1" dirty="0"/>
              <a:t>, acre: </a:t>
            </a:r>
            <a:r>
              <a:rPr lang="pt-BR" sz="1600" dirty="0"/>
              <a:t>rigoroso, severo</a:t>
            </a:r>
            <a:r>
              <a:rPr lang="pt-BR" sz="1600" b="1" dirty="0"/>
              <a:t>, </a:t>
            </a:r>
            <a:r>
              <a:rPr lang="pt-BR" sz="1600" dirty="0"/>
              <a:t>violento, cruel</a:t>
            </a:r>
          </a:p>
          <a:p>
            <a:pPr marL="263525" indent="-263525"/>
            <a:r>
              <a:rPr lang="pt-BR" sz="1600" b="1" dirty="0" err="1"/>
              <a:t>adeo</a:t>
            </a:r>
            <a:r>
              <a:rPr lang="pt-BR" sz="1600" dirty="0"/>
              <a:t>: (adv.) tão pouco, ainda bem menos (com negação)</a:t>
            </a:r>
          </a:p>
          <a:p>
            <a:pPr marL="263525" indent="-263525"/>
            <a:r>
              <a:rPr lang="pt-BR" sz="1600" b="1" dirty="0" err="1"/>
              <a:t>adpěto</a:t>
            </a:r>
            <a:r>
              <a:rPr lang="pt-BR" sz="1600" dirty="0"/>
              <a:t> (</a:t>
            </a:r>
            <a:r>
              <a:rPr lang="pt-BR" sz="1600" b="1" dirty="0" err="1"/>
              <a:t>appěto</a:t>
            </a:r>
            <a:r>
              <a:rPr lang="pt-BR" sz="1600" dirty="0"/>
              <a:t>), -</a:t>
            </a:r>
            <a:r>
              <a:rPr lang="pt-BR" sz="1600" b="1" dirty="0" err="1"/>
              <a:t>is</a:t>
            </a:r>
            <a:r>
              <a:rPr lang="pt-BR" sz="1600" dirty="0"/>
              <a:t>, -</a:t>
            </a:r>
            <a:r>
              <a:rPr lang="pt-BR" sz="1600" b="1" dirty="0" err="1"/>
              <a:t>ěre</a:t>
            </a:r>
            <a:r>
              <a:rPr lang="pt-BR" sz="1600" dirty="0"/>
              <a:t>, </a:t>
            </a:r>
            <a:r>
              <a:rPr lang="pt-BR" sz="1600" b="1" dirty="0"/>
              <a:t>-</a:t>
            </a:r>
            <a:r>
              <a:rPr lang="pt-BR" sz="1600" b="1" dirty="0" err="1"/>
              <a:t>tiui</a:t>
            </a:r>
            <a:r>
              <a:rPr lang="pt-BR" sz="1600" dirty="0"/>
              <a:t> ou -</a:t>
            </a:r>
            <a:r>
              <a:rPr lang="pt-BR" sz="1600" b="1" dirty="0" err="1"/>
              <a:t>tii</a:t>
            </a:r>
            <a:r>
              <a:rPr lang="pt-BR" sz="1600" dirty="0"/>
              <a:t>, </a:t>
            </a:r>
            <a:r>
              <a:rPr lang="pt-BR" sz="1600" b="1" dirty="0"/>
              <a:t>-</a:t>
            </a:r>
            <a:r>
              <a:rPr lang="pt-BR" sz="1600" b="1" dirty="0" err="1"/>
              <a:t>itum</a:t>
            </a:r>
            <a:r>
              <a:rPr lang="pt-BR" sz="1600" dirty="0"/>
              <a:t>: atacar, desejar, cobiçar</a:t>
            </a:r>
          </a:p>
          <a:p>
            <a:pPr marL="263525" indent="-263525"/>
            <a:r>
              <a:rPr lang="pt-BR" sz="1600" b="1" dirty="0" err="1"/>
              <a:t>ago</a:t>
            </a:r>
            <a:r>
              <a:rPr lang="pt-BR" sz="1600" b="1" dirty="0"/>
              <a:t>, </a:t>
            </a:r>
            <a:r>
              <a:rPr lang="pt-BR" sz="1600" b="1" dirty="0" err="1"/>
              <a:t>is</a:t>
            </a:r>
            <a:r>
              <a:rPr lang="pt-BR" sz="1600" b="1" dirty="0"/>
              <a:t>, -ere, </a:t>
            </a:r>
            <a:r>
              <a:rPr lang="pt-BR" sz="1600" b="1" dirty="0" err="1"/>
              <a:t>egi</a:t>
            </a:r>
            <a:r>
              <a:rPr lang="pt-BR" sz="1600" b="1" dirty="0"/>
              <a:t>, </a:t>
            </a:r>
            <a:r>
              <a:rPr lang="pt-BR" sz="1600" b="1" dirty="0" err="1"/>
              <a:t>actum</a:t>
            </a:r>
            <a:r>
              <a:rPr lang="pt-BR" sz="1600" b="1" dirty="0"/>
              <a:t>: </a:t>
            </a:r>
            <a:r>
              <a:rPr lang="pt-BR" sz="1600" dirty="0"/>
              <a:t>realizar, fazer (</a:t>
            </a:r>
            <a:r>
              <a:rPr lang="pt-BR" sz="1600" i="1" dirty="0"/>
              <a:t>gratias </a:t>
            </a:r>
            <a:r>
              <a:rPr lang="pt-BR" sz="1600" i="1" dirty="0" err="1"/>
              <a:t>agere</a:t>
            </a:r>
            <a:r>
              <a:rPr lang="pt-BR" sz="1600" i="1" dirty="0"/>
              <a:t>: agradecer</a:t>
            </a:r>
            <a:r>
              <a:rPr lang="pt-BR" sz="1600" dirty="0"/>
              <a:t>)</a:t>
            </a:r>
          </a:p>
          <a:p>
            <a:pPr marL="263525" indent="-263525"/>
            <a:r>
              <a:rPr lang="pt-BR" sz="1600" b="1" dirty="0" err="1"/>
              <a:t>alienus</a:t>
            </a:r>
            <a:r>
              <a:rPr lang="pt-BR" sz="1600" dirty="0"/>
              <a:t>, </a:t>
            </a:r>
            <a:r>
              <a:rPr lang="pt-BR" sz="1600" b="1" dirty="0"/>
              <a:t>-a</a:t>
            </a:r>
            <a:r>
              <a:rPr lang="pt-BR" sz="1600" dirty="0"/>
              <a:t>, -</a:t>
            </a:r>
            <a:r>
              <a:rPr lang="pt-BR" sz="1600" b="1" dirty="0"/>
              <a:t>um</a:t>
            </a:r>
            <a:r>
              <a:rPr lang="pt-BR" sz="1600" dirty="0"/>
              <a:t>: alheio</a:t>
            </a:r>
          </a:p>
          <a:p>
            <a:pPr marL="263525" indent="-263525"/>
            <a:r>
              <a:rPr lang="pt-BR" sz="1600" b="1" dirty="0" err="1"/>
              <a:t>alius</a:t>
            </a:r>
            <a:r>
              <a:rPr lang="pt-BR" sz="1600" dirty="0"/>
              <a:t> (m), </a:t>
            </a:r>
            <a:r>
              <a:rPr lang="pt-BR" sz="1600" b="1" dirty="0"/>
              <a:t>alia</a:t>
            </a:r>
            <a:r>
              <a:rPr lang="pt-BR" sz="1600" dirty="0"/>
              <a:t> (f), </a:t>
            </a:r>
            <a:r>
              <a:rPr lang="pt-BR" sz="1600" b="1" dirty="0" err="1"/>
              <a:t>aliud</a:t>
            </a:r>
            <a:r>
              <a:rPr lang="pt-BR" sz="1600" dirty="0"/>
              <a:t> (n): (pron. indef.) outro, outra</a:t>
            </a:r>
          </a:p>
          <a:p>
            <a:pPr marL="263525" indent="-263525"/>
            <a:r>
              <a:rPr lang="pt-BR" sz="1600" b="1" dirty="0" err="1"/>
              <a:t>ammito</a:t>
            </a:r>
            <a:r>
              <a:rPr lang="pt-BR" sz="1600" b="1" dirty="0"/>
              <a:t>, -</a:t>
            </a:r>
            <a:r>
              <a:rPr lang="pt-BR" sz="1600" b="1" dirty="0" err="1"/>
              <a:t>is</a:t>
            </a:r>
            <a:r>
              <a:rPr lang="pt-BR" sz="1600" b="1" dirty="0"/>
              <a:t>, -</a:t>
            </a:r>
            <a:r>
              <a:rPr lang="pt-BR" sz="1600" b="1" dirty="0" err="1"/>
              <a:t>ĕre</a:t>
            </a:r>
            <a:r>
              <a:rPr lang="pt-BR" sz="1600" b="1" dirty="0"/>
              <a:t>, -</a:t>
            </a:r>
            <a:r>
              <a:rPr lang="pt-BR" sz="1600" b="1" dirty="0" err="1"/>
              <a:t>misi</a:t>
            </a:r>
            <a:r>
              <a:rPr lang="pt-BR" sz="1600" b="1" dirty="0"/>
              <a:t>, -</a:t>
            </a:r>
            <a:r>
              <a:rPr lang="pt-BR" sz="1600" b="1" dirty="0" err="1"/>
              <a:t>missum</a:t>
            </a:r>
            <a:r>
              <a:rPr lang="pt-BR" sz="1600" b="1" dirty="0"/>
              <a:t>:</a:t>
            </a:r>
            <a:r>
              <a:rPr lang="pt-BR" sz="1600" dirty="0"/>
              <a:t> perder, deixar partir, deixar escapar</a:t>
            </a:r>
          </a:p>
          <a:p>
            <a:pPr marL="263525" indent="-263525"/>
            <a:r>
              <a:rPr lang="pt-BR" sz="1600" b="1" dirty="0" err="1"/>
              <a:t>amphitheatrum</a:t>
            </a:r>
            <a:r>
              <a:rPr lang="pt-BR" sz="1600" b="1" dirty="0"/>
              <a:t>, -i: </a:t>
            </a:r>
            <a:r>
              <a:rPr lang="pt-BR" sz="1600" dirty="0"/>
              <a:t>anfiteatro</a:t>
            </a:r>
          </a:p>
          <a:p>
            <a:pPr marL="263525" indent="-263525"/>
            <a:r>
              <a:rPr lang="pt-BR" sz="1600" b="1" dirty="0" err="1"/>
              <a:t>auidĭtas</a:t>
            </a:r>
            <a:r>
              <a:rPr lang="pt-BR" sz="1600" b="1" dirty="0"/>
              <a:t>, -</a:t>
            </a:r>
            <a:r>
              <a:rPr lang="pt-BR" sz="1600" b="1" dirty="0" err="1"/>
              <a:t>atis</a:t>
            </a:r>
            <a:r>
              <a:rPr lang="pt-BR" sz="1600" dirty="0"/>
              <a:t>: (f) avidez, cobiça, apetite</a:t>
            </a:r>
          </a:p>
          <a:p>
            <a:pPr marL="263525" indent="-263525"/>
            <a:r>
              <a:rPr lang="pt-BR" sz="1600" b="1" dirty="0"/>
              <a:t>canis</a:t>
            </a:r>
            <a:r>
              <a:rPr lang="pt-BR" sz="1600" dirty="0"/>
              <a:t>, </a:t>
            </a:r>
            <a:r>
              <a:rPr lang="pt-BR" sz="1600" b="1" dirty="0"/>
              <a:t>-</a:t>
            </a:r>
            <a:r>
              <a:rPr lang="pt-BR" sz="1600" b="1" dirty="0" err="1"/>
              <a:t>is</a:t>
            </a:r>
            <a:r>
              <a:rPr lang="pt-BR" sz="1600" dirty="0"/>
              <a:t>: (m e f) cão, cadela</a:t>
            </a:r>
          </a:p>
          <a:p>
            <a:pPr marL="263525" indent="-263525"/>
            <a:r>
              <a:rPr lang="pt-BR" sz="1600" b="1" dirty="0" err="1"/>
              <a:t>carnis</a:t>
            </a:r>
            <a:r>
              <a:rPr lang="pt-BR" sz="1600" b="1" dirty="0"/>
              <a:t>, -</a:t>
            </a:r>
            <a:r>
              <a:rPr lang="pt-BR" sz="1600" b="1" dirty="0" err="1"/>
              <a:t>is</a:t>
            </a:r>
            <a:r>
              <a:rPr lang="pt-BR" sz="1600" b="1" dirty="0"/>
              <a:t> </a:t>
            </a:r>
            <a:r>
              <a:rPr lang="pt-BR" sz="1600" dirty="0"/>
              <a:t>ou </a:t>
            </a:r>
            <a:r>
              <a:rPr lang="pt-BR" sz="1600" b="1" dirty="0"/>
              <a:t>caro, </a:t>
            </a:r>
            <a:r>
              <a:rPr lang="pt-BR" sz="1600" b="1" dirty="0" err="1"/>
              <a:t>carnis</a:t>
            </a:r>
            <a:r>
              <a:rPr lang="pt-BR" sz="1600" b="1" dirty="0"/>
              <a:t>: </a:t>
            </a:r>
            <a:r>
              <a:rPr lang="pt-BR" sz="1600" dirty="0"/>
              <a:t>(f)</a:t>
            </a:r>
            <a:r>
              <a:rPr lang="pt-BR" sz="1600" b="1" dirty="0"/>
              <a:t> </a:t>
            </a:r>
            <a:r>
              <a:rPr lang="pt-BR" sz="1600" dirty="0"/>
              <a:t>carne</a:t>
            </a:r>
          </a:p>
          <a:p>
            <a:pPr marL="263525" indent="-263525"/>
            <a:r>
              <a:rPr lang="pt-BR" sz="1600" b="1" dirty="0" err="1"/>
              <a:t>cibus</a:t>
            </a:r>
            <a:r>
              <a:rPr lang="pt-BR" sz="1600" b="1" dirty="0"/>
              <a:t>, -i:</a:t>
            </a:r>
            <a:r>
              <a:rPr lang="pt-BR" sz="1600" dirty="0"/>
              <a:t> alimento, comida</a:t>
            </a:r>
          </a:p>
          <a:p>
            <a:pPr marL="263525" indent="-263525"/>
            <a:r>
              <a:rPr lang="pt-BR" sz="1600" b="1" dirty="0" err="1"/>
              <a:t>cogitatio</a:t>
            </a:r>
            <a:r>
              <a:rPr lang="pt-BR" sz="1600" b="1" dirty="0"/>
              <a:t>, -</a:t>
            </a:r>
            <a:r>
              <a:rPr lang="pt-BR" sz="1600" b="1" dirty="0" err="1"/>
              <a:t>onis</a:t>
            </a:r>
            <a:r>
              <a:rPr lang="pt-BR" sz="1600" b="1" dirty="0"/>
              <a:t>: </a:t>
            </a:r>
            <a:r>
              <a:rPr lang="pt-BR" sz="1600" dirty="0"/>
              <a:t>pensamento, reflexão, inteligência</a:t>
            </a:r>
          </a:p>
          <a:p>
            <a:pPr marL="263525" indent="-263525"/>
            <a:r>
              <a:rPr lang="pt-BR" sz="1600" b="1" dirty="0" err="1"/>
              <a:t>comědo</a:t>
            </a:r>
            <a:r>
              <a:rPr lang="pt-BR" sz="1600" b="1" dirty="0"/>
              <a:t>, -</a:t>
            </a:r>
            <a:r>
              <a:rPr lang="pt-BR" sz="1600" b="1" dirty="0" err="1"/>
              <a:t>is</a:t>
            </a:r>
            <a:r>
              <a:rPr lang="pt-BR" sz="1600" b="1" dirty="0"/>
              <a:t>, -</a:t>
            </a:r>
            <a:r>
              <a:rPr lang="pt-BR" sz="1600" b="1" dirty="0" err="1"/>
              <a:t>ěre</a:t>
            </a:r>
            <a:r>
              <a:rPr lang="pt-BR" sz="1600" b="1" dirty="0"/>
              <a:t>, -</a:t>
            </a:r>
            <a:r>
              <a:rPr lang="pt-BR" sz="1600" b="1" dirty="0" err="1"/>
              <a:t>ēdi</a:t>
            </a:r>
            <a:r>
              <a:rPr lang="pt-BR" sz="1600" b="1" dirty="0"/>
              <a:t>, -</a:t>
            </a:r>
            <a:r>
              <a:rPr lang="pt-BR" sz="1600" b="1" dirty="0" err="1"/>
              <a:t>ēsum</a:t>
            </a:r>
            <a:r>
              <a:rPr lang="pt-BR" sz="1600" b="1" dirty="0"/>
              <a:t>:</a:t>
            </a:r>
            <a:r>
              <a:rPr lang="pt-BR" sz="1600" dirty="0"/>
              <a:t> comer, </a:t>
            </a:r>
            <a:r>
              <a:rPr lang="pt-BR" sz="1600" dirty="0" smtClean="0"/>
              <a:t>devorar</a:t>
            </a:r>
          </a:p>
          <a:p>
            <a:pPr marL="263525" indent="-263525"/>
            <a:r>
              <a:rPr lang="pt-BR" sz="1600" b="1" dirty="0" err="1"/>
              <a:t>considĕro</a:t>
            </a:r>
            <a:r>
              <a:rPr lang="pt-BR" sz="1600" b="1" dirty="0"/>
              <a:t>, -as, -are, -</a:t>
            </a:r>
            <a:r>
              <a:rPr lang="pt-BR" sz="1600" b="1" dirty="0" err="1"/>
              <a:t>aui</a:t>
            </a:r>
            <a:r>
              <a:rPr lang="pt-BR" sz="1600" b="1" dirty="0"/>
              <a:t>, -atum: </a:t>
            </a:r>
            <a:r>
              <a:rPr lang="pt-BR" sz="1600" dirty="0"/>
              <a:t>examinar, observar</a:t>
            </a:r>
          </a:p>
          <a:p>
            <a:pPr marL="263525" indent="-263525"/>
            <a:r>
              <a:rPr lang="pt-BR" sz="1600" b="1" dirty="0"/>
              <a:t>consilium, -i:</a:t>
            </a:r>
            <a:r>
              <a:rPr lang="pt-BR" sz="1600" dirty="0"/>
              <a:t> projeto, plano, medida</a:t>
            </a:r>
          </a:p>
          <a:p>
            <a:pPr marL="263525" indent="-263525"/>
            <a:r>
              <a:rPr lang="pt-BR" sz="1600" b="1" dirty="0" err="1"/>
              <a:t>corpulentus</a:t>
            </a:r>
            <a:r>
              <a:rPr lang="pt-BR" sz="1600" b="1" dirty="0"/>
              <a:t>, -a, -um: </a:t>
            </a:r>
            <a:r>
              <a:rPr lang="pt-BR" sz="1600" dirty="0"/>
              <a:t>gordo, </a:t>
            </a:r>
            <a:r>
              <a:rPr lang="pt-BR" sz="1600" dirty="0" smtClean="0"/>
              <a:t>corpulento</a:t>
            </a:r>
          </a:p>
          <a:p>
            <a:pPr marL="263525" indent="-263525"/>
            <a:r>
              <a:rPr lang="pt-BR" sz="1600" b="1" dirty="0"/>
              <a:t>cum: </a:t>
            </a:r>
            <a:r>
              <a:rPr lang="pt-BR" sz="1600" dirty="0"/>
              <a:t>(conj.) como, logo que, já que (sentido causal, com verbo no subjuntivo</a:t>
            </a:r>
            <a:r>
              <a:rPr lang="pt-BR" sz="1600" dirty="0" smtClean="0"/>
              <a:t>)</a:t>
            </a:r>
            <a:endParaRPr lang="pt-BR" sz="1600" dirty="0"/>
          </a:p>
        </p:txBody>
      </p:sp>
      <p:sp>
        <p:nvSpPr>
          <p:cNvPr id="4" name="CaixaDeTexto 3"/>
          <p:cNvSpPr txBox="1"/>
          <p:nvPr/>
        </p:nvSpPr>
        <p:spPr>
          <a:xfrm>
            <a:off x="4572000" y="206052"/>
            <a:ext cx="4429156" cy="6494085"/>
          </a:xfrm>
          <a:prstGeom prst="rect">
            <a:avLst/>
          </a:prstGeom>
          <a:noFill/>
        </p:spPr>
        <p:txBody>
          <a:bodyPr wrap="square" rtlCol="0">
            <a:spAutoFit/>
          </a:bodyPr>
          <a:lstStyle/>
          <a:p>
            <a:pPr marL="263525" indent="-263525"/>
            <a:r>
              <a:rPr lang="pt-BR" sz="1600" b="1" dirty="0" err="1" smtClean="0"/>
              <a:t>dĕcipĭo</a:t>
            </a:r>
            <a:r>
              <a:rPr lang="pt-BR" sz="1600" dirty="0"/>
              <a:t>, </a:t>
            </a:r>
            <a:r>
              <a:rPr lang="pt-BR" sz="1600" b="1" dirty="0"/>
              <a:t>-</a:t>
            </a:r>
            <a:r>
              <a:rPr lang="pt-BR" sz="1600" b="1" dirty="0" err="1"/>
              <a:t>is</a:t>
            </a:r>
            <a:r>
              <a:rPr lang="pt-BR" sz="1600" dirty="0"/>
              <a:t>, </a:t>
            </a:r>
            <a:r>
              <a:rPr lang="pt-BR" sz="1600" b="1" dirty="0"/>
              <a:t>-</a:t>
            </a:r>
            <a:r>
              <a:rPr lang="pt-BR" sz="1600" b="1" dirty="0" err="1"/>
              <a:t>ĕre</a:t>
            </a:r>
            <a:r>
              <a:rPr lang="pt-BR" sz="1600" dirty="0"/>
              <a:t>, </a:t>
            </a:r>
            <a:r>
              <a:rPr lang="pt-BR" sz="1600" b="1" dirty="0" err="1"/>
              <a:t>cepi</a:t>
            </a:r>
            <a:r>
              <a:rPr lang="pt-BR" sz="1600" dirty="0"/>
              <a:t>, </a:t>
            </a:r>
            <a:r>
              <a:rPr lang="pt-BR" sz="1600" b="1" dirty="0" err="1"/>
              <a:t>ceptum</a:t>
            </a:r>
            <a:r>
              <a:rPr lang="pt-BR" sz="1600" dirty="0"/>
              <a:t>: apanhar pela </a:t>
            </a:r>
            <a:r>
              <a:rPr lang="pt-BR" sz="1600" dirty="0" err="1"/>
              <a:t>ástucia</a:t>
            </a:r>
            <a:r>
              <a:rPr lang="pt-BR" sz="1600" dirty="0"/>
              <a:t>, enganar, iludir (traduza </a:t>
            </a:r>
            <a:r>
              <a:rPr lang="pt-BR" sz="1600" i="1" dirty="0" err="1"/>
              <a:t>decepta</a:t>
            </a:r>
            <a:r>
              <a:rPr lang="pt-BR" sz="1600" dirty="0"/>
              <a:t> por </a:t>
            </a:r>
            <a:r>
              <a:rPr lang="pt-BR" sz="1600" i="1" dirty="0"/>
              <a:t>foi enganada)</a:t>
            </a:r>
            <a:endParaRPr lang="pt-BR" sz="1600" dirty="0"/>
          </a:p>
          <a:p>
            <a:pPr marL="263525" indent="-263525"/>
            <a:r>
              <a:rPr lang="pt-BR" sz="1600" b="1" dirty="0" err="1"/>
              <a:t>delecto</a:t>
            </a:r>
            <a:r>
              <a:rPr lang="pt-BR" sz="1600" b="1" dirty="0"/>
              <a:t>, -as, -are, -</a:t>
            </a:r>
            <a:r>
              <a:rPr lang="pt-BR" sz="1600" b="1" dirty="0" err="1"/>
              <a:t>aui</a:t>
            </a:r>
            <a:r>
              <a:rPr lang="pt-BR" sz="1600" b="1" dirty="0"/>
              <a:t>, -atum:</a:t>
            </a:r>
            <a:r>
              <a:rPr lang="pt-BR" sz="1600" dirty="0"/>
              <a:t> agradar, atrair, causar prazer</a:t>
            </a:r>
          </a:p>
          <a:p>
            <a:pPr marL="263525" indent="-263525"/>
            <a:r>
              <a:rPr lang="pt-BR" sz="1600" b="1" dirty="0" err="1"/>
              <a:t>dimitto</a:t>
            </a:r>
            <a:r>
              <a:rPr lang="pt-BR" sz="1600" dirty="0"/>
              <a:t>, </a:t>
            </a:r>
            <a:r>
              <a:rPr lang="pt-BR" sz="1600" b="1" dirty="0"/>
              <a:t>-</a:t>
            </a:r>
            <a:r>
              <a:rPr lang="pt-BR" sz="1600" b="1" dirty="0" err="1"/>
              <a:t>is</a:t>
            </a:r>
            <a:r>
              <a:rPr lang="pt-BR" sz="1600" dirty="0"/>
              <a:t>, </a:t>
            </a:r>
            <a:r>
              <a:rPr lang="pt-BR" sz="1600" b="1" dirty="0"/>
              <a:t>-</a:t>
            </a:r>
            <a:r>
              <a:rPr lang="pt-BR" sz="1600" b="1" dirty="0" err="1"/>
              <a:t>ĕre</a:t>
            </a:r>
            <a:r>
              <a:rPr lang="pt-BR" sz="1600" dirty="0"/>
              <a:t>, </a:t>
            </a:r>
            <a:r>
              <a:rPr lang="pt-BR" sz="1600" b="1" dirty="0" err="1"/>
              <a:t>misi</a:t>
            </a:r>
            <a:r>
              <a:rPr lang="pt-BR" sz="1600" dirty="0"/>
              <a:t>, </a:t>
            </a:r>
            <a:r>
              <a:rPr lang="pt-BR" sz="1600" b="1" dirty="0" err="1"/>
              <a:t>missum</a:t>
            </a:r>
            <a:r>
              <a:rPr lang="pt-BR" sz="1600" dirty="0"/>
              <a:t>: abandonar, renunciar, sacrificar </a:t>
            </a:r>
          </a:p>
          <a:p>
            <a:pPr marL="263525" indent="-263525"/>
            <a:r>
              <a:rPr lang="pt-BR" sz="1600" b="1" dirty="0" err="1"/>
              <a:t>domus</a:t>
            </a:r>
            <a:r>
              <a:rPr lang="pt-BR" sz="1600" b="1" dirty="0"/>
              <a:t>, -</a:t>
            </a:r>
            <a:r>
              <a:rPr lang="pt-BR" sz="1600" b="1" dirty="0" err="1"/>
              <a:t>us</a:t>
            </a:r>
            <a:r>
              <a:rPr lang="pt-BR" sz="1600" b="1" dirty="0"/>
              <a:t> </a:t>
            </a:r>
            <a:r>
              <a:rPr lang="pt-BR" sz="1600" dirty="0"/>
              <a:t>ou </a:t>
            </a:r>
            <a:r>
              <a:rPr lang="pt-BR" sz="1600" b="1" dirty="0" err="1"/>
              <a:t>domus</a:t>
            </a:r>
            <a:r>
              <a:rPr lang="pt-BR" sz="1600" b="1" dirty="0"/>
              <a:t>, -i:</a:t>
            </a:r>
            <a:r>
              <a:rPr lang="pt-BR" sz="1600" dirty="0"/>
              <a:t> casa, morada</a:t>
            </a:r>
          </a:p>
          <a:p>
            <a:pPr marL="263525" indent="-263525"/>
            <a:r>
              <a:rPr lang="pt-BR" sz="1600" b="1" dirty="0"/>
              <a:t>dum: </a:t>
            </a:r>
            <a:r>
              <a:rPr lang="pt-BR" sz="1600" dirty="0"/>
              <a:t>(conj.) enquanto</a:t>
            </a:r>
          </a:p>
          <a:p>
            <a:pPr marL="263525" indent="-263525"/>
            <a:r>
              <a:rPr lang="pt-BR" sz="1600" b="1" dirty="0" err="1"/>
              <a:t>eripĭo</a:t>
            </a:r>
            <a:r>
              <a:rPr lang="pt-BR" sz="1600" dirty="0"/>
              <a:t>, </a:t>
            </a:r>
            <a:r>
              <a:rPr lang="pt-BR" sz="1600" b="1" dirty="0"/>
              <a:t>-</a:t>
            </a:r>
            <a:r>
              <a:rPr lang="pt-BR" sz="1600" b="1" dirty="0" err="1"/>
              <a:t>is</a:t>
            </a:r>
            <a:r>
              <a:rPr lang="pt-BR" sz="1600" dirty="0"/>
              <a:t>, </a:t>
            </a:r>
            <a:r>
              <a:rPr lang="pt-BR" sz="1600" b="1" dirty="0"/>
              <a:t>-</a:t>
            </a:r>
            <a:r>
              <a:rPr lang="pt-BR" sz="1600" b="1" dirty="0" err="1"/>
              <a:t>ěre</a:t>
            </a:r>
            <a:r>
              <a:rPr lang="pt-BR" sz="1600" dirty="0"/>
              <a:t>, </a:t>
            </a:r>
            <a:r>
              <a:rPr lang="pt-BR" sz="1600" b="1" dirty="0"/>
              <a:t>-</a:t>
            </a:r>
            <a:r>
              <a:rPr lang="pt-BR" sz="1600" b="1" dirty="0" err="1"/>
              <a:t>ripui</a:t>
            </a:r>
            <a:r>
              <a:rPr lang="pt-BR" sz="1600" dirty="0"/>
              <a:t>, </a:t>
            </a:r>
            <a:r>
              <a:rPr lang="pt-BR" sz="1600" b="1" dirty="0"/>
              <a:t>-</a:t>
            </a:r>
            <a:r>
              <a:rPr lang="pt-BR" sz="1600" b="1" dirty="0" err="1"/>
              <a:t>reptum</a:t>
            </a:r>
            <a:r>
              <a:rPr lang="pt-BR" sz="1600" dirty="0"/>
              <a:t>: arrancar, arrebatar, tirar</a:t>
            </a:r>
          </a:p>
          <a:p>
            <a:pPr marL="263525" indent="-263525"/>
            <a:r>
              <a:rPr lang="pt-BR" sz="1600" b="1" dirty="0" err="1"/>
              <a:t>esuriens</a:t>
            </a:r>
            <a:r>
              <a:rPr lang="pt-BR" sz="1600" b="1" dirty="0"/>
              <a:t> (-</a:t>
            </a:r>
            <a:r>
              <a:rPr lang="pt-BR" sz="1600" b="1" dirty="0" err="1"/>
              <a:t>entis</a:t>
            </a:r>
            <a:r>
              <a:rPr lang="pt-BR" sz="1600" b="1" dirty="0"/>
              <a:t>): </a:t>
            </a:r>
            <a:r>
              <a:rPr lang="pt-BR" sz="1600" dirty="0"/>
              <a:t>que tem fome, esfomeado</a:t>
            </a:r>
          </a:p>
          <a:p>
            <a:pPr marL="263525" indent="-263525"/>
            <a:r>
              <a:rPr lang="pt-BR" sz="1600" b="1" dirty="0"/>
              <a:t>fero</a:t>
            </a:r>
            <a:r>
              <a:rPr lang="pt-BR" sz="1600" dirty="0"/>
              <a:t>, </a:t>
            </a:r>
            <a:r>
              <a:rPr lang="pt-BR" sz="1600" b="1" dirty="0" err="1"/>
              <a:t>fers</a:t>
            </a:r>
            <a:r>
              <a:rPr lang="pt-BR" sz="1600" dirty="0"/>
              <a:t>, </a:t>
            </a:r>
            <a:r>
              <a:rPr lang="pt-BR" sz="1600" b="1" dirty="0"/>
              <a:t>ferre</a:t>
            </a:r>
            <a:r>
              <a:rPr lang="pt-BR" sz="1600" dirty="0"/>
              <a:t>, </a:t>
            </a:r>
            <a:r>
              <a:rPr lang="pt-BR" sz="1600" b="1" dirty="0" err="1"/>
              <a:t>tuli</a:t>
            </a:r>
            <a:r>
              <a:rPr lang="pt-BR" sz="1600" b="1" dirty="0"/>
              <a:t>, </a:t>
            </a:r>
            <a:r>
              <a:rPr lang="pt-BR" sz="1600" b="1" dirty="0" err="1"/>
              <a:t>latum</a:t>
            </a:r>
            <a:r>
              <a:rPr lang="pt-BR" sz="1600" dirty="0"/>
              <a:t>: levar, trazer (</a:t>
            </a:r>
            <a:r>
              <a:rPr lang="pt-BR" sz="1600" i="1" dirty="0" err="1"/>
              <a:t>ferens</a:t>
            </a:r>
            <a:r>
              <a:rPr lang="pt-BR" sz="1600" dirty="0"/>
              <a:t> no título é part. pres. – </a:t>
            </a:r>
            <a:r>
              <a:rPr lang="pt-BR" sz="1600" i="1" dirty="0" err="1"/>
              <a:t>ferens</a:t>
            </a:r>
            <a:r>
              <a:rPr lang="pt-BR" sz="1600" dirty="0"/>
              <a:t>, gen. </a:t>
            </a:r>
            <a:r>
              <a:rPr lang="pt-BR" sz="1600" i="1" dirty="0" err="1"/>
              <a:t>ferentis</a:t>
            </a:r>
            <a:r>
              <a:rPr lang="pt-BR" sz="1600" i="1" dirty="0"/>
              <a:t> </a:t>
            </a:r>
            <a:r>
              <a:rPr lang="pt-BR" sz="1600" dirty="0"/>
              <a:t>– traduza por levando; traduza  </a:t>
            </a:r>
            <a:r>
              <a:rPr lang="pt-BR" sz="1600" i="1" dirty="0" err="1"/>
              <a:t>ferri</a:t>
            </a:r>
            <a:r>
              <a:rPr lang="pt-BR" sz="1600" dirty="0"/>
              <a:t>, no verso 4,</a:t>
            </a:r>
            <a:r>
              <a:rPr lang="pt-BR" sz="1600" i="1" dirty="0"/>
              <a:t> </a:t>
            </a:r>
            <a:r>
              <a:rPr lang="pt-BR" sz="1600" dirty="0"/>
              <a:t>por </a:t>
            </a:r>
            <a:r>
              <a:rPr lang="pt-BR" sz="1600" i="1" dirty="0"/>
              <a:t>ser levada</a:t>
            </a:r>
            <a:r>
              <a:rPr lang="pt-BR" sz="1600" dirty="0"/>
              <a:t>)</a:t>
            </a:r>
          </a:p>
          <a:p>
            <a:pPr marL="263525" indent="-263525"/>
            <a:r>
              <a:rPr lang="pt-BR" sz="1600" b="1" dirty="0" err="1"/>
              <a:t>fĭo</a:t>
            </a:r>
            <a:r>
              <a:rPr lang="pt-BR" sz="1600" b="1" dirty="0"/>
              <a:t>, </a:t>
            </a:r>
            <a:r>
              <a:rPr lang="pt-BR" sz="1600" b="1" dirty="0" err="1"/>
              <a:t>fis</a:t>
            </a:r>
            <a:r>
              <a:rPr lang="pt-BR" sz="1600" b="1" dirty="0"/>
              <a:t>, fieri, </a:t>
            </a:r>
            <a:r>
              <a:rPr lang="pt-BR" sz="1600" b="1" dirty="0" err="1"/>
              <a:t>factus</a:t>
            </a:r>
            <a:r>
              <a:rPr lang="pt-BR" sz="1600" b="1" dirty="0"/>
              <a:t> sum:</a:t>
            </a:r>
            <a:r>
              <a:rPr lang="pt-BR" sz="1600" dirty="0"/>
              <a:t> </a:t>
            </a:r>
            <a:r>
              <a:rPr lang="pt-BR" sz="1600" dirty="0" smtClean="0"/>
              <a:t>tornar-se</a:t>
            </a:r>
          </a:p>
          <a:p>
            <a:pPr marL="263525" indent="-263525"/>
            <a:r>
              <a:rPr lang="pt-BR" sz="1600" b="1" dirty="0" err="1"/>
              <a:t>Flauius</a:t>
            </a:r>
            <a:r>
              <a:rPr lang="pt-BR" sz="1600" b="1" dirty="0"/>
              <a:t>, -a, -um: </a:t>
            </a:r>
            <a:r>
              <a:rPr lang="pt-BR" sz="1600" dirty="0"/>
              <a:t>de Flávio</a:t>
            </a:r>
          </a:p>
          <a:p>
            <a:pPr marL="263525" indent="-263525"/>
            <a:r>
              <a:rPr lang="pt-BR" sz="1600" b="1" dirty="0" err="1"/>
              <a:t>flumen</a:t>
            </a:r>
            <a:r>
              <a:rPr lang="pt-BR" sz="1600" b="1" dirty="0"/>
              <a:t>, -</a:t>
            </a:r>
            <a:r>
              <a:rPr lang="pt-BR" sz="1600" b="1" dirty="0" err="1"/>
              <a:t>ĭnis</a:t>
            </a:r>
            <a:r>
              <a:rPr lang="pt-BR" sz="1600" b="1" dirty="0"/>
              <a:t>: </a:t>
            </a:r>
            <a:r>
              <a:rPr lang="pt-BR" sz="1600" dirty="0"/>
              <a:t>(n) rio</a:t>
            </a:r>
          </a:p>
          <a:p>
            <a:pPr marL="263525" indent="-263525"/>
            <a:r>
              <a:rPr lang="pt-BR" sz="1600" b="1" dirty="0" err="1"/>
              <a:t>fluuius</a:t>
            </a:r>
            <a:r>
              <a:rPr lang="pt-BR" sz="1600" b="1" dirty="0"/>
              <a:t>, -</a:t>
            </a:r>
            <a:r>
              <a:rPr lang="pt-BR" sz="1600" b="1" dirty="0" err="1"/>
              <a:t>ii</a:t>
            </a:r>
            <a:r>
              <a:rPr lang="pt-BR" sz="1600" b="1" dirty="0"/>
              <a:t>: </a:t>
            </a:r>
            <a:r>
              <a:rPr lang="pt-BR" sz="1600" dirty="0"/>
              <a:t>rio</a:t>
            </a:r>
          </a:p>
          <a:p>
            <a:pPr marL="263525" indent="-263525"/>
            <a:r>
              <a:rPr lang="pt-BR" sz="1600" b="1" dirty="0"/>
              <a:t>iam</a:t>
            </a:r>
            <a:r>
              <a:rPr lang="pt-BR" sz="1600" dirty="0"/>
              <a:t>: (adv.) já, agora, logo</a:t>
            </a:r>
          </a:p>
          <a:p>
            <a:pPr marL="263525" indent="-263525"/>
            <a:r>
              <a:rPr lang="pt-BR" sz="1600" b="1" dirty="0" err="1"/>
              <a:t>ille</a:t>
            </a:r>
            <a:r>
              <a:rPr lang="pt-BR" sz="1600" b="1" dirty="0"/>
              <a:t>: </a:t>
            </a:r>
            <a:r>
              <a:rPr lang="pt-BR" sz="1600" dirty="0"/>
              <a:t>(pron. </a:t>
            </a:r>
            <a:r>
              <a:rPr lang="pt-BR" sz="1600" dirty="0" err="1"/>
              <a:t>demonst</a:t>
            </a:r>
            <a:r>
              <a:rPr lang="pt-BR" sz="1600" dirty="0"/>
              <a:t>. masc. sing.) ele, aquele</a:t>
            </a:r>
          </a:p>
          <a:p>
            <a:pPr marL="263525" indent="-263525"/>
            <a:r>
              <a:rPr lang="pt-BR" sz="1600" b="1" dirty="0" err="1"/>
              <a:t>lympha</a:t>
            </a:r>
            <a:r>
              <a:rPr lang="pt-BR" sz="1600" dirty="0"/>
              <a:t>, </a:t>
            </a:r>
            <a:r>
              <a:rPr lang="pt-BR" sz="1600" b="1" dirty="0"/>
              <a:t>-</a:t>
            </a:r>
            <a:r>
              <a:rPr lang="pt-BR" sz="1600" b="1" dirty="0" err="1"/>
              <a:t>ae</a:t>
            </a:r>
            <a:r>
              <a:rPr lang="pt-BR" sz="1600" dirty="0"/>
              <a:t>: (f) água</a:t>
            </a:r>
          </a:p>
          <a:p>
            <a:pPr marL="263525" indent="-263525"/>
            <a:r>
              <a:rPr lang="pt-BR" sz="1600" b="1" dirty="0"/>
              <a:t>mare, -</a:t>
            </a:r>
            <a:r>
              <a:rPr lang="pt-BR" sz="1600" b="1" dirty="0" err="1"/>
              <a:t>is</a:t>
            </a:r>
            <a:r>
              <a:rPr lang="pt-BR" sz="1600" b="1" dirty="0"/>
              <a:t>: </a:t>
            </a:r>
            <a:r>
              <a:rPr lang="pt-BR" sz="1600" dirty="0"/>
              <a:t>(n) </a:t>
            </a:r>
            <a:r>
              <a:rPr lang="pt-BR" sz="1600" dirty="0" smtClean="0"/>
              <a:t>mar</a:t>
            </a:r>
          </a:p>
          <a:p>
            <a:pPr marL="263525" indent="-263525"/>
            <a:r>
              <a:rPr lang="pt-BR" sz="1600" b="1" dirty="0" err="1"/>
              <a:t>merĭto</a:t>
            </a:r>
            <a:r>
              <a:rPr lang="pt-BR" sz="1600" dirty="0"/>
              <a:t>: (adv.) </a:t>
            </a:r>
            <a:r>
              <a:rPr lang="pt-BR" sz="1600" dirty="0" smtClean="0"/>
              <a:t>merecidamente</a:t>
            </a:r>
            <a:endParaRPr lang="pt-BR" sz="1600" dirty="0"/>
          </a:p>
          <a:p>
            <a:endParaRPr lang="pt-BR"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aixaDeTexto 20"/>
          <p:cNvSpPr txBox="1"/>
          <p:nvPr/>
        </p:nvSpPr>
        <p:spPr>
          <a:xfrm>
            <a:off x="152683" y="228118"/>
            <a:ext cx="4429156" cy="6494085"/>
          </a:xfrm>
          <a:prstGeom prst="rect">
            <a:avLst/>
          </a:prstGeom>
          <a:noFill/>
        </p:spPr>
        <p:txBody>
          <a:bodyPr wrap="square" rtlCol="0">
            <a:spAutoFit/>
          </a:bodyPr>
          <a:lstStyle/>
          <a:p>
            <a:pPr marL="263525" indent="-263525"/>
            <a:r>
              <a:rPr lang="pt-BR" sz="1600" b="1" dirty="0" err="1" smtClean="0"/>
              <a:t>mox</a:t>
            </a:r>
            <a:r>
              <a:rPr lang="pt-BR" sz="1600" b="1" dirty="0"/>
              <a:t>: (adv.) </a:t>
            </a:r>
            <a:r>
              <a:rPr lang="pt-BR" sz="1600" dirty="0"/>
              <a:t>em breve, dentro de pouco tempo, (falando do futuro); em seguida (falando do passado)</a:t>
            </a:r>
          </a:p>
          <a:p>
            <a:pPr marL="263525" indent="-263525"/>
            <a:r>
              <a:rPr lang="pt-BR" sz="1600" b="1" dirty="0" err="1"/>
              <a:t>natans</a:t>
            </a:r>
            <a:r>
              <a:rPr lang="pt-BR" sz="1600" dirty="0"/>
              <a:t> (gen. </a:t>
            </a:r>
            <a:r>
              <a:rPr lang="pt-BR" sz="1600" b="1" dirty="0" err="1"/>
              <a:t>natantis</a:t>
            </a:r>
            <a:r>
              <a:rPr lang="pt-BR" sz="1600" dirty="0"/>
              <a:t>)</a:t>
            </a:r>
            <a:r>
              <a:rPr lang="pt-BR" sz="1600" b="1" dirty="0"/>
              <a:t>:</a:t>
            </a:r>
            <a:r>
              <a:rPr lang="pt-BR" sz="1600" dirty="0"/>
              <a:t> part. pres. de </a:t>
            </a:r>
            <a:r>
              <a:rPr lang="pt-BR" sz="1600" i="1" dirty="0"/>
              <a:t>nato</a:t>
            </a:r>
            <a:r>
              <a:rPr lang="pt-BR" sz="1600" dirty="0"/>
              <a:t>, traduza </a:t>
            </a:r>
            <a:r>
              <a:rPr lang="pt-BR" sz="1600" i="1" dirty="0" err="1"/>
              <a:t>natans</a:t>
            </a:r>
            <a:r>
              <a:rPr lang="pt-BR" sz="1600" i="1" dirty="0"/>
              <a:t> </a:t>
            </a:r>
            <a:r>
              <a:rPr lang="pt-BR" sz="1600" dirty="0"/>
              <a:t>por </a:t>
            </a:r>
            <a:r>
              <a:rPr lang="pt-BR" sz="1600" i="1" dirty="0"/>
              <a:t>nadando </a:t>
            </a:r>
            <a:r>
              <a:rPr lang="pt-BR" sz="1600" dirty="0"/>
              <a:t>(refere-se a </a:t>
            </a:r>
            <a:r>
              <a:rPr lang="pt-BR" sz="1600" i="1" dirty="0"/>
              <a:t>canis</a:t>
            </a:r>
            <a:r>
              <a:rPr lang="pt-BR" sz="1600" dirty="0"/>
              <a:t>)</a:t>
            </a:r>
          </a:p>
          <a:p>
            <a:pPr marL="263525" indent="-263525"/>
            <a:r>
              <a:rPr lang="pt-BR" sz="1600" b="1" dirty="0"/>
              <a:t>nato, -as, -are, </a:t>
            </a:r>
            <a:r>
              <a:rPr lang="pt-BR" sz="1600" b="1" dirty="0" err="1"/>
              <a:t>aui</a:t>
            </a:r>
            <a:r>
              <a:rPr lang="pt-BR" sz="1600" b="1" dirty="0"/>
              <a:t>, </a:t>
            </a:r>
            <a:r>
              <a:rPr lang="pt-BR" sz="1600" b="1" dirty="0" err="1"/>
              <a:t>natatum</a:t>
            </a:r>
            <a:r>
              <a:rPr lang="pt-BR" sz="1600" dirty="0"/>
              <a:t>: nadar, atravessar a nado</a:t>
            </a:r>
          </a:p>
          <a:p>
            <a:pPr marL="263525" indent="-263525"/>
            <a:r>
              <a:rPr lang="pt-BR" sz="1600" b="1" dirty="0"/>
              <a:t>os</a:t>
            </a:r>
            <a:r>
              <a:rPr lang="pt-BR" sz="1600" dirty="0"/>
              <a:t>, </a:t>
            </a:r>
            <a:r>
              <a:rPr lang="pt-BR" sz="1600" b="1" dirty="0"/>
              <a:t>oris</a:t>
            </a:r>
            <a:r>
              <a:rPr lang="pt-BR" sz="1600" dirty="0"/>
              <a:t>: (n) boca</a:t>
            </a:r>
          </a:p>
          <a:p>
            <a:pPr marL="263525" indent="-263525"/>
            <a:r>
              <a:rPr lang="pt-BR" sz="1600" b="1" dirty="0"/>
              <a:t>per: </a:t>
            </a:r>
            <a:r>
              <a:rPr lang="pt-BR" sz="1600" dirty="0"/>
              <a:t>(prep. de acus.) por, através de</a:t>
            </a:r>
          </a:p>
          <a:p>
            <a:pPr marL="263525" indent="-263525"/>
            <a:r>
              <a:rPr lang="pt-BR" sz="1600" b="1" dirty="0"/>
              <a:t>peto</a:t>
            </a:r>
            <a:r>
              <a:rPr lang="pt-BR" sz="1600" dirty="0"/>
              <a:t>, </a:t>
            </a:r>
            <a:r>
              <a:rPr lang="pt-BR" sz="1600" b="1" dirty="0"/>
              <a:t>-</a:t>
            </a:r>
            <a:r>
              <a:rPr lang="pt-BR" sz="1600" b="1" dirty="0" err="1"/>
              <a:t>is</a:t>
            </a:r>
            <a:r>
              <a:rPr lang="pt-BR" sz="1600" dirty="0"/>
              <a:t>, </a:t>
            </a:r>
            <a:r>
              <a:rPr lang="pt-BR" sz="1600" b="1" dirty="0"/>
              <a:t>-</a:t>
            </a:r>
            <a:r>
              <a:rPr lang="pt-BR" sz="1600" b="1" dirty="0" err="1"/>
              <a:t>ěre</a:t>
            </a:r>
            <a:r>
              <a:rPr lang="pt-BR" sz="1600" dirty="0"/>
              <a:t>, </a:t>
            </a:r>
            <a:r>
              <a:rPr lang="pt-BR" sz="1600" b="1" dirty="0" err="1"/>
              <a:t>petiui</a:t>
            </a:r>
            <a:r>
              <a:rPr lang="pt-BR" sz="1600" dirty="0"/>
              <a:t> ou </a:t>
            </a:r>
            <a:r>
              <a:rPr lang="pt-BR" sz="1600" b="1" dirty="0" err="1"/>
              <a:t>petĭi</a:t>
            </a:r>
            <a:r>
              <a:rPr lang="pt-BR" sz="1600" dirty="0"/>
              <a:t>, </a:t>
            </a:r>
            <a:r>
              <a:rPr lang="pt-BR" sz="1600" b="1" dirty="0" err="1"/>
              <a:t>petitum</a:t>
            </a:r>
            <a:r>
              <a:rPr lang="pt-BR" sz="1600" dirty="0"/>
              <a:t>: procurar atingir, visar, desejar</a:t>
            </a:r>
          </a:p>
          <a:p>
            <a:pPr marL="263525" indent="-263525"/>
            <a:r>
              <a:rPr lang="pt-BR" sz="1600" b="1" dirty="0" err="1"/>
              <a:t>possum</a:t>
            </a:r>
            <a:r>
              <a:rPr lang="pt-BR" sz="1600" dirty="0"/>
              <a:t>, </a:t>
            </a:r>
            <a:r>
              <a:rPr lang="pt-BR" sz="1600" b="1" dirty="0"/>
              <a:t>potes</a:t>
            </a:r>
            <a:r>
              <a:rPr lang="pt-BR" sz="1600" dirty="0"/>
              <a:t>, </a:t>
            </a:r>
            <a:r>
              <a:rPr lang="pt-BR" sz="1600" b="1" dirty="0"/>
              <a:t>posse, </a:t>
            </a:r>
            <a:r>
              <a:rPr lang="pt-BR" sz="1600" b="1" dirty="0" err="1"/>
              <a:t>potŭi</a:t>
            </a:r>
            <a:r>
              <a:rPr lang="pt-BR" sz="1600" dirty="0"/>
              <a:t>: poder</a:t>
            </a:r>
          </a:p>
          <a:p>
            <a:pPr marL="263525" indent="-263525"/>
            <a:r>
              <a:rPr lang="pt-BR" sz="1600" b="1" dirty="0" err="1"/>
              <a:t>praeceptum</a:t>
            </a:r>
            <a:r>
              <a:rPr lang="pt-BR" sz="1600" b="1" dirty="0"/>
              <a:t>, -i: </a:t>
            </a:r>
            <a:r>
              <a:rPr lang="pt-BR" sz="1600" dirty="0"/>
              <a:t>lição, recomendação</a:t>
            </a:r>
          </a:p>
          <a:p>
            <a:pPr marL="263525" indent="-263525"/>
            <a:r>
              <a:rPr lang="pt-BR" sz="1600" b="1" dirty="0" err="1"/>
              <a:t>praeda</a:t>
            </a:r>
            <a:r>
              <a:rPr lang="pt-BR" sz="1600" dirty="0"/>
              <a:t>, </a:t>
            </a:r>
            <a:r>
              <a:rPr lang="pt-BR" sz="1600" b="1" dirty="0"/>
              <a:t>-</a:t>
            </a:r>
            <a:r>
              <a:rPr lang="pt-BR" sz="1600" b="1" dirty="0" err="1"/>
              <a:t>ae</a:t>
            </a:r>
            <a:r>
              <a:rPr lang="pt-BR" sz="1600" dirty="0"/>
              <a:t>: (f) caça, </a:t>
            </a:r>
            <a:r>
              <a:rPr lang="pt-BR" sz="1600" dirty="0" smtClean="0"/>
              <a:t>presa</a:t>
            </a:r>
          </a:p>
          <a:p>
            <a:pPr marL="263525" indent="-263525"/>
            <a:r>
              <a:rPr lang="pt-BR" sz="1600" b="1" dirty="0" err="1"/>
              <a:t>proprius</a:t>
            </a:r>
            <a:r>
              <a:rPr lang="pt-BR" sz="1600" dirty="0"/>
              <a:t>, -</a:t>
            </a:r>
            <a:r>
              <a:rPr lang="pt-BR" sz="1600" b="1" dirty="0"/>
              <a:t>a</a:t>
            </a:r>
            <a:r>
              <a:rPr lang="pt-BR" sz="1600" dirty="0"/>
              <a:t>, </a:t>
            </a:r>
            <a:r>
              <a:rPr lang="pt-BR" sz="1600" b="1" dirty="0"/>
              <a:t>-um:</a:t>
            </a:r>
            <a:r>
              <a:rPr lang="pt-BR" sz="1600" dirty="0"/>
              <a:t> próprio</a:t>
            </a:r>
          </a:p>
          <a:p>
            <a:pPr marL="263525" indent="-263525"/>
            <a:r>
              <a:rPr lang="pt-BR" sz="1600" b="1" dirty="0"/>
              <a:t>puto</a:t>
            </a:r>
            <a:r>
              <a:rPr lang="pt-BR" sz="1600" dirty="0"/>
              <a:t>, </a:t>
            </a:r>
            <a:r>
              <a:rPr lang="pt-BR" sz="1600" b="1" dirty="0"/>
              <a:t>-as</a:t>
            </a:r>
            <a:r>
              <a:rPr lang="pt-BR" sz="1600" dirty="0"/>
              <a:t>, </a:t>
            </a:r>
            <a:r>
              <a:rPr lang="pt-BR" sz="1600" b="1" dirty="0"/>
              <a:t>-are</a:t>
            </a:r>
            <a:r>
              <a:rPr lang="pt-BR" sz="1600" dirty="0"/>
              <a:t>, </a:t>
            </a:r>
            <a:r>
              <a:rPr lang="pt-BR" sz="1600" b="1" dirty="0"/>
              <a:t>-</a:t>
            </a:r>
            <a:r>
              <a:rPr lang="pt-BR" sz="1600" b="1" dirty="0" err="1"/>
              <a:t>aui</a:t>
            </a:r>
            <a:r>
              <a:rPr lang="pt-BR" sz="1600" dirty="0"/>
              <a:t>, </a:t>
            </a:r>
            <a:r>
              <a:rPr lang="pt-BR" sz="1600" b="1" dirty="0"/>
              <a:t>-atum</a:t>
            </a:r>
            <a:r>
              <a:rPr lang="pt-BR" sz="1600" dirty="0"/>
              <a:t>: julgar, considerar, crer, pensar, imaginar, supor. </a:t>
            </a:r>
            <a:r>
              <a:rPr lang="pt-BR" sz="1600" b="1" dirty="0" err="1"/>
              <a:t>Putans</a:t>
            </a:r>
            <a:r>
              <a:rPr lang="pt-BR" sz="1600" dirty="0"/>
              <a:t> (gen. </a:t>
            </a:r>
            <a:r>
              <a:rPr lang="pt-BR" sz="1600" b="1" dirty="0" err="1"/>
              <a:t>putantis</a:t>
            </a:r>
            <a:r>
              <a:rPr lang="pt-BR" sz="1600" dirty="0"/>
              <a:t>)</a:t>
            </a:r>
            <a:r>
              <a:rPr lang="pt-BR" sz="1600" b="1" dirty="0"/>
              <a:t>:</a:t>
            </a:r>
            <a:r>
              <a:rPr lang="pt-BR" sz="1600" dirty="0"/>
              <a:t> part. pres. de </a:t>
            </a:r>
            <a:r>
              <a:rPr lang="pt-BR" sz="1600" i="1" dirty="0"/>
              <a:t>puto</a:t>
            </a:r>
            <a:r>
              <a:rPr lang="pt-BR" sz="1600" dirty="0"/>
              <a:t>, traduza </a:t>
            </a:r>
            <a:r>
              <a:rPr lang="pt-BR" sz="1600" i="1" dirty="0" err="1"/>
              <a:t>putans</a:t>
            </a:r>
            <a:r>
              <a:rPr lang="pt-BR" sz="1600" i="1" dirty="0"/>
              <a:t> </a:t>
            </a:r>
            <a:r>
              <a:rPr lang="pt-BR" sz="1600" dirty="0"/>
              <a:t>por </a:t>
            </a:r>
            <a:r>
              <a:rPr lang="pt-BR" sz="1600" i="1" dirty="0"/>
              <a:t>julgando</a:t>
            </a:r>
            <a:r>
              <a:rPr lang="pt-BR" sz="1600" dirty="0"/>
              <a:t> (refere-se a </a:t>
            </a:r>
            <a:r>
              <a:rPr lang="pt-BR" sz="1600" i="1" dirty="0"/>
              <a:t>canis</a:t>
            </a:r>
            <a:r>
              <a:rPr lang="pt-BR" sz="1600" dirty="0"/>
              <a:t>)</a:t>
            </a:r>
          </a:p>
          <a:p>
            <a:pPr marL="263525" indent="-263525"/>
            <a:r>
              <a:rPr lang="pt-BR" sz="1600" b="1" dirty="0"/>
              <a:t>-que:</a:t>
            </a:r>
            <a:r>
              <a:rPr lang="pt-BR" sz="1600" dirty="0"/>
              <a:t> (part. </a:t>
            </a:r>
            <a:r>
              <a:rPr lang="pt-BR" sz="1600" dirty="0" err="1"/>
              <a:t>encl</a:t>
            </a:r>
            <a:r>
              <a:rPr lang="pt-BR" sz="1600" dirty="0"/>
              <a:t>.) e</a:t>
            </a:r>
          </a:p>
          <a:p>
            <a:pPr marL="263525" indent="-263525"/>
            <a:r>
              <a:rPr lang="pt-BR" sz="1600" b="1" dirty="0"/>
              <a:t>quem:</a:t>
            </a:r>
            <a:r>
              <a:rPr lang="pt-BR" sz="1600" dirty="0"/>
              <a:t> (verso 6) que, o qual (</a:t>
            </a:r>
            <a:r>
              <a:rPr lang="pt-BR" sz="1600" dirty="0" err="1"/>
              <a:t>acus</a:t>
            </a:r>
            <a:r>
              <a:rPr lang="pt-BR" sz="1600" dirty="0"/>
              <a:t>); (verso 7) aquilo que (acus</a:t>
            </a:r>
            <a:r>
              <a:rPr lang="pt-BR" sz="1600" dirty="0" smtClean="0"/>
              <a:t>.)</a:t>
            </a:r>
          </a:p>
          <a:p>
            <a:pPr marL="263525" indent="-263525"/>
            <a:r>
              <a:rPr lang="pt-BR" sz="1600" b="1" dirty="0" err="1"/>
              <a:t>qui</a:t>
            </a:r>
            <a:r>
              <a:rPr lang="pt-BR" sz="1600" b="1" dirty="0"/>
              <a:t>:</a:t>
            </a:r>
            <a:r>
              <a:rPr lang="pt-BR" sz="1600" dirty="0"/>
              <a:t> (pron. relat.) que, o qual </a:t>
            </a:r>
          </a:p>
          <a:p>
            <a:pPr marL="263525" indent="-263525"/>
            <a:r>
              <a:rPr lang="pt-BR" sz="1600" b="1" dirty="0" err="1"/>
              <a:t>qui</a:t>
            </a:r>
            <a:r>
              <a:rPr lang="pt-BR" sz="1600" dirty="0"/>
              <a:t>: (verso 1) aquele que (sujeito</a:t>
            </a:r>
            <a:r>
              <a:rPr lang="pt-BR" sz="1600" dirty="0" smtClean="0"/>
              <a:t>)</a:t>
            </a:r>
          </a:p>
          <a:p>
            <a:pPr marL="263525" indent="-263525"/>
            <a:r>
              <a:rPr lang="pt-BR" sz="1600" b="1" dirty="0"/>
              <a:t>quid:</a:t>
            </a:r>
            <a:r>
              <a:rPr lang="pt-BR" sz="1600" dirty="0"/>
              <a:t> (interrog.) o quê? que coisa</a:t>
            </a:r>
            <a:r>
              <a:rPr lang="pt-BR" sz="1600" dirty="0" smtClean="0"/>
              <a:t>?</a:t>
            </a:r>
            <a:endParaRPr lang="pt-BR" sz="1600" dirty="0"/>
          </a:p>
          <a:p>
            <a:pPr marL="263525" indent="-263525"/>
            <a:endParaRPr lang="pt-BR" sz="1600" dirty="0"/>
          </a:p>
        </p:txBody>
      </p:sp>
      <p:sp>
        <p:nvSpPr>
          <p:cNvPr id="4" name="CaixaDeTexto 3"/>
          <p:cNvSpPr txBox="1"/>
          <p:nvPr/>
        </p:nvSpPr>
        <p:spPr>
          <a:xfrm>
            <a:off x="4572000" y="206052"/>
            <a:ext cx="4429156" cy="6494085"/>
          </a:xfrm>
          <a:prstGeom prst="rect">
            <a:avLst/>
          </a:prstGeom>
          <a:noFill/>
        </p:spPr>
        <p:txBody>
          <a:bodyPr wrap="square" rtlCol="0">
            <a:spAutoFit/>
          </a:bodyPr>
          <a:lstStyle/>
          <a:p>
            <a:pPr marL="263525" indent="-263525"/>
            <a:r>
              <a:rPr lang="pt-BR" sz="1600" b="1" dirty="0" err="1" smtClean="0"/>
              <a:t>quum</a:t>
            </a:r>
            <a:r>
              <a:rPr lang="pt-BR" sz="1600" dirty="0" smtClean="0"/>
              <a:t> </a:t>
            </a:r>
            <a:r>
              <a:rPr lang="pt-BR" sz="1600" dirty="0"/>
              <a:t>ou </a:t>
            </a:r>
            <a:r>
              <a:rPr lang="pt-BR" sz="1600" b="1" dirty="0" err="1"/>
              <a:t>quom</a:t>
            </a:r>
            <a:r>
              <a:rPr lang="pt-BR" sz="1600" dirty="0"/>
              <a:t>: vide </a:t>
            </a:r>
            <a:r>
              <a:rPr lang="pt-BR" sz="1600" i="1" dirty="0"/>
              <a:t>cum</a:t>
            </a:r>
            <a:r>
              <a:rPr lang="pt-BR" sz="1600" dirty="0"/>
              <a:t> </a:t>
            </a:r>
          </a:p>
          <a:p>
            <a:pPr marL="263525" indent="-263525"/>
            <a:r>
              <a:rPr lang="pt-BR" sz="1600" b="1" dirty="0" err="1"/>
              <a:t>Romae</a:t>
            </a:r>
            <a:r>
              <a:rPr lang="pt-BR" sz="1600" b="1" dirty="0"/>
              <a:t>:</a:t>
            </a:r>
            <a:r>
              <a:rPr lang="pt-BR" sz="1600" dirty="0"/>
              <a:t> (locativo) em Roma</a:t>
            </a:r>
          </a:p>
          <a:p>
            <a:pPr marL="263525" indent="-263525"/>
            <a:r>
              <a:rPr lang="pt-BR" sz="1600" b="1" dirty="0" err="1"/>
              <a:t>saepe</a:t>
            </a:r>
            <a:r>
              <a:rPr lang="pt-BR" sz="1600" b="1" dirty="0"/>
              <a:t>:</a:t>
            </a:r>
            <a:r>
              <a:rPr lang="pt-BR" sz="1600" dirty="0"/>
              <a:t> (adv.) muitas vezes</a:t>
            </a:r>
          </a:p>
          <a:p>
            <a:pPr marL="263525" indent="-263525"/>
            <a:r>
              <a:rPr lang="pt-BR" sz="1600" b="1" dirty="0" err="1"/>
              <a:t>simulacrum</a:t>
            </a:r>
            <a:r>
              <a:rPr lang="pt-BR" sz="1600" dirty="0"/>
              <a:t>, </a:t>
            </a:r>
            <a:r>
              <a:rPr lang="pt-BR" sz="1600" b="1" dirty="0"/>
              <a:t>-i</a:t>
            </a:r>
            <a:r>
              <a:rPr lang="pt-BR" sz="1600" dirty="0"/>
              <a:t>: (n) imagem, retrato</a:t>
            </a:r>
          </a:p>
          <a:p>
            <a:pPr marL="263525" indent="-263525"/>
            <a:r>
              <a:rPr lang="pt-BR" sz="1600" b="1" dirty="0" err="1"/>
              <a:t>sine</a:t>
            </a:r>
            <a:r>
              <a:rPr lang="pt-BR" sz="1600" b="1" dirty="0"/>
              <a:t>: </a:t>
            </a:r>
            <a:r>
              <a:rPr lang="pt-BR" sz="1600" dirty="0"/>
              <a:t>(prep. de abl.) sem</a:t>
            </a:r>
          </a:p>
          <a:p>
            <a:pPr marL="263525" indent="-263525"/>
            <a:r>
              <a:rPr lang="pt-BR" sz="1600" b="1" dirty="0" err="1"/>
              <a:t>species</a:t>
            </a:r>
            <a:r>
              <a:rPr lang="pt-BR" sz="1600" b="1" dirty="0"/>
              <a:t>, -</a:t>
            </a:r>
            <a:r>
              <a:rPr lang="pt-BR" sz="1600" dirty="0"/>
              <a:t>ei: aparência, aspecto, forma exterior</a:t>
            </a:r>
          </a:p>
          <a:p>
            <a:pPr marL="263525" indent="-263525"/>
            <a:r>
              <a:rPr lang="pt-BR" sz="1600" b="1" dirty="0" err="1"/>
              <a:t>speciosus</a:t>
            </a:r>
            <a:r>
              <a:rPr lang="pt-BR" sz="1600" b="1" dirty="0"/>
              <a:t>, -a, -um:</a:t>
            </a:r>
            <a:r>
              <a:rPr lang="pt-BR" sz="1600" dirty="0"/>
              <a:t> belo, de bela aparência, enganador, ilusório</a:t>
            </a:r>
          </a:p>
          <a:p>
            <a:pPr marL="263525" indent="-263525"/>
            <a:r>
              <a:rPr lang="pt-BR" sz="1600" b="1" dirty="0" err="1"/>
              <a:t>specŭlum</a:t>
            </a:r>
            <a:r>
              <a:rPr lang="pt-BR" sz="1600" dirty="0"/>
              <a:t>, </a:t>
            </a:r>
            <a:r>
              <a:rPr lang="pt-BR" sz="1600" b="1" dirty="0"/>
              <a:t>-i</a:t>
            </a:r>
            <a:r>
              <a:rPr lang="pt-BR" sz="1600" dirty="0"/>
              <a:t>: (n) espelho</a:t>
            </a:r>
          </a:p>
          <a:p>
            <a:pPr marL="263525" indent="-263525"/>
            <a:r>
              <a:rPr lang="pt-BR" sz="1600" b="1" dirty="0" err="1"/>
              <a:t>supplicium</a:t>
            </a:r>
            <a:r>
              <a:rPr lang="pt-BR" sz="1600" b="1" dirty="0"/>
              <a:t>, -</a:t>
            </a:r>
            <a:r>
              <a:rPr lang="pt-BR" sz="1600" b="1" dirty="0" err="1"/>
              <a:t>ii</a:t>
            </a:r>
            <a:r>
              <a:rPr lang="pt-BR" sz="1600" b="1" dirty="0"/>
              <a:t>: </a:t>
            </a:r>
            <a:r>
              <a:rPr lang="pt-BR" sz="1600" dirty="0"/>
              <a:t>castigo, punição, pena, suplício</a:t>
            </a:r>
          </a:p>
          <a:p>
            <a:pPr marL="263525" indent="-263525"/>
            <a:r>
              <a:rPr lang="pt-BR" sz="1600" b="1" dirty="0" err="1"/>
              <a:t>sustineo</a:t>
            </a:r>
            <a:r>
              <a:rPr lang="pt-BR" sz="1600" b="1" dirty="0"/>
              <a:t>, -es, -ere, -</a:t>
            </a:r>
            <a:r>
              <a:rPr lang="pt-BR" sz="1600" b="1" dirty="0" err="1"/>
              <a:t>tinui</a:t>
            </a:r>
            <a:r>
              <a:rPr lang="pt-BR" sz="1600" b="1" dirty="0"/>
              <a:t>, </a:t>
            </a:r>
            <a:r>
              <a:rPr lang="pt-BR" sz="1600" b="1" dirty="0" err="1"/>
              <a:t>tentum</a:t>
            </a:r>
            <a:r>
              <a:rPr lang="pt-BR" sz="1600" b="1" dirty="0"/>
              <a:t>:</a:t>
            </a:r>
            <a:r>
              <a:rPr lang="pt-BR" sz="1600" dirty="0"/>
              <a:t> suportar</a:t>
            </a:r>
          </a:p>
          <a:p>
            <a:pPr marL="263525" indent="-263525"/>
            <a:r>
              <a:rPr lang="pt-BR" sz="1600" b="1" dirty="0" err="1"/>
              <a:t>suus</a:t>
            </a:r>
            <a:r>
              <a:rPr lang="pt-BR" sz="1600" dirty="0"/>
              <a:t>, </a:t>
            </a:r>
            <a:r>
              <a:rPr lang="pt-BR" sz="1600" b="1" dirty="0"/>
              <a:t>-a</a:t>
            </a:r>
            <a:r>
              <a:rPr lang="pt-BR" sz="1600" dirty="0"/>
              <a:t>, </a:t>
            </a:r>
            <a:r>
              <a:rPr lang="pt-BR" sz="1600" b="1" dirty="0" err="1"/>
              <a:t>suum</a:t>
            </a:r>
            <a:r>
              <a:rPr lang="pt-BR" sz="1600" dirty="0"/>
              <a:t>: (pron.) seu, sua</a:t>
            </a:r>
          </a:p>
          <a:p>
            <a:pPr marL="263525" indent="-263525"/>
            <a:r>
              <a:rPr lang="pt-BR" sz="1600" b="1" dirty="0"/>
              <a:t>tango</a:t>
            </a:r>
            <a:r>
              <a:rPr lang="pt-BR" sz="1600" dirty="0"/>
              <a:t>, </a:t>
            </a:r>
            <a:r>
              <a:rPr lang="pt-BR" sz="1600" b="1" dirty="0"/>
              <a:t>-</a:t>
            </a:r>
            <a:r>
              <a:rPr lang="pt-BR" sz="1600" b="1" dirty="0" err="1"/>
              <a:t>is</a:t>
            </a:r>
            <a:r>
              <a:rPr lang="pt-BR" sz="1600" dirty="0"/>
              <a:t>, </a:t>
            </a:r>
            <a:r>
              <a:rPr lang="pt-BR" sz="1600" b="1" dirty="0"/>
              <a:t>-</a:t>
            </a:r>
            <a:r>
              <a:rPr lang="pt-BR" sz="1600" b="1" dirty="0" err="1"/>
              <a:t>ěre</a:t>
            </a:r>
            <a:r>
              <a:rPr lang="pt-BR" sz="1600" dirty="0"/>
              <a:t>, </a:t>
            </a:r>
            <a:r>
              <a:rPr lang="pt-BR" sz="1600" b="1" dirty="0" err="1"/>
              <a:t>tetĭgi</a:t>
            </a:r>
            <a:r>
              <a:rPr lang="pt-BR" sz="1600" dirty="0"/>
              <a:t>, </a:t>
            </a:r>
            <a:r>
              <a:rPr lang="pt-BR" sz="1600" b="1" dirty="0" err="1"/>
              <a:t>tactum</a:t>
            </a:r>
            <a:r>
              <a:rPr lang="pt-BR" sz="1600" dirty="0"/>
              <a:t>: tocar</a:t>
            </a:r>
          </a:p>
          <a:p>
            <a:pPr marL="263525" indent="-263525"/>
            <a:r>
              <a:rPr lang="pt-BR" sz="1600" b="1" dirty="0" err="1"/>
              <a:t>teneo</a:t>
            </a:r>
            <a:r>
              <a:rPr lang="pt-BR" sz="1600" dirty="0"/>
              <a:t>, </a:t>
            </a:r>
            <a:r>
              <a:rPr lang="pt-BR" sz="1600" b="1" dirty="0"/>
              <a:t>-es</a:t>
            </a:r>
            <a:r>
              <a:rPr lang="pt-BR" sz="1600" dirty="0"/>
              <a:t>, -</a:t>
            </a:r>
            <a:r>
              <a:rPr lang="pt-BR" sz="1600" b="1" dirty="0"/>
              <a:t>ere</a:t>
            </a:r>
            <a:r>
              <a:rPr lang="pt-BR" sz="1600" dirty="0"/>
              <a:t>, </a:t>
            </a:r>
            <a:r>
              <a:rPr lang="pt-BR" sz="1600" b="1" dirty="0" err="1"/>
              <a:t>tenŭi</a:t>
            </a:r>
            <a:r>
              <a:rPr lang="pt-BR" sz="1600" dirty="0"/>
              <a:t>, </a:t>
            </a:r>
            <a:r>
              <a:rPr lang="pt-BR" sz="1600" b="1" dirty="0" err="1"/>
              <a:t>tentum</a:t>
            </a:r>
            <a:r>
              <a:rPr lang="pt-BR" sz="1600" dirty="0"/>
              <a:t>: ter, segurar, conter, possuir, ser senhor de</a:t>
            </a:r>
          </a:p>
          <a:p>
            <a:pPr marL="263525" indent="-263525"/>
            <a:r>
              <a:rPr lang="pt-BR" sz="1600" b="1" dirty="0" err="1"/>
              <a:t>ubi</a:t>
            </a:r>
            <a:r>
              <a:rPr lang="pt-BR" sz="1600" b="1" dirty="0"/>
              <a:t>: </a:t>
            </a:r>
            <a:r>
              <a:rPr lang="pt-BR" sz="1600" dirty="0"/>
              <a:t>(adv. interrog.) onde?</a:t>
            </a:r>
          </a:p>
          <a:p>
            <a:pPr marL="263525" indent="-263525"/>
            <a:r>
              <a:rPr lang="pt-BR" sz="1600" b="1" dirty="0" err="1"/>
              <a:t>uerum</a:t>
            </a:r>
            <a:r>
              <a:rPr lang="pt-BR" sz="1600" dirty="0"/>
              <a:t>: (adv.) realmente, sim, mas, mas na verdade, contudo</a:t>
            </a:r>
          </a:p>
          <a:p>
            <a:pPr marL="263525" indent="-263525"/>
            <a:r>
              <a:rPr lang="pt-BR" sz="1600" b="1" dirty="0" err="1"/>
              <a:t>uideo</a:t>
            </a:r>
            <a:r>
              <a:rPr lang="pt-BR" sz="1600" b="1" dirty="0"/>
              <a:t>, -es, -ere, </a:t>
            </a:r>
            <a:r>
              <a:rPr lang="pt-BR" sz="1600" b="1" dirty="0" err="1"/>
              <a:t>uidi</a:t>
            </a:r>
            <a:r>
              <a:rPr lang="pt-BR" sz="1600" b="1" dirty="0"/>
              <a:t>, </a:t>
            </a:r>
            <a:r>
              <a:rPr lang="pt-BR" sz="1600" b="1" dirty="0" err="1"/>
              <a:t>uisum</a:t>
            </a:r>
            <a:r>
              <a:rPr lang="pt-BR" sz="1600" b="1" dirty="0"/>
              <a:t>:</a:t>
            </a:r>
            <a:r>
              <a:rPr lang="pt-BR" sz="1600" dirty="0"/>
              <a:t> ver</a:t>
            </a:r>
          </a:p>
          <a:p>
            <a:pPr marL="263525" indent="-263525"/>
            <a:r>
              <a:rPr lang="pt-BR" sz="1600" b="1" dirty="0" err="1"/>
              <a:t>uisĭto</a:t>
            </a:r>
            <a:r>
              <a:rPr lang="pt-BR" sz="1600" b="1" dirty="0"/>
              <a:t>, -as, -are, -</a:t>
            </a:r>
            <a:r>
              <a:rPr lang="pt-BR" sz="1600" b="1" dirty="0" err="1"/>
              <a:t>aui</a:t>
            </a:r>
            <a:r>
              <a:rPr lang="pt-BR" sz="1600" b="1" dirty="0"/>
              <a:t>, -atum:</a:t>
            </a:r>
            <a:r>
              <a:rPr lang="pt-BR" sz="1600" dirty="0"/>
              <a:t> visitar, ver muitas vezes</a:t>
            </a:r>
          </a:p>
          <a:p>
            <a:pPr marL="263525" indent="-263525"/>
            <a:r>
              <a:rPr lang="pt-BR" sz="1600" b="1" dirty="0"/>
              <a:t>uolo</a:t>
            </a:r>
            <a:r>
              <a:rPr lang="pt-BR" sz="1600" dirty="0"/>
              <a:t>, </a:t>
            </a:r>
            <a:r>
              <a:rPr lang="pt-BR" sz="1600" b="1" dirty="0" err="1"/>
              <a:t>uis</a:t>
            </a:r>
            <a:r>
              <a:rPr lang="pt-BR" sz="1600" dirty="0"/>
              <a:t>, </a:t>
            </a:r>
            <a:r>
              <a:rPr lang="pt-BR" sz="1600" b="1" dirty="0" err="1"/>
              <a:t>uelle</a:t>
            </a:r>
            <a:r>
              <a:rPr lang="pt-BR" sz="1600" dirty="0"/>
              <a:t>, </a:t>
            </a:r>
            <a:r>
              <a:rPr lang="pt-BR" sz="1600" b="1" dirty="0" err="1"/>
              <a:t>uolŭi</a:t>
            </a:r>
            <a:r>
              <a:rPr lang="pt-BR" sz="1600" dirty="0"/>
              <a:t>: querer, desejar</a:t>
            </a:r>
          </a:p>
          <a:p>
            <a:pPr marL="263525" indent="-263525"/>
            <a:r>
              <a:rPr lang="pt-BR" sz="1600" b="1" dirty="0"/>
              <a:t>ut: </a:t>
            </a:r>
            <a:r>
              <a:rPr lang="pt-BR" sz="1600" dirty="0"/>
              <a:t>(conj. </a:t>
            </a:r>
            <a:r>
              <a:rPr lang="pt-BR" sz="1600" dirty="0" err="1"/>
              <a:t>integ</a:t>
            </a:r>
            <a:r>
              <a:rPr lang="pt-BR" sz="1600" dirty="0"/>
              <a:t>. com verbos de pedir) que; (sentido final) para que</a:t>
            </a:r>
          </a:p>
          <a:p>
            <a:pPr marL="263525" indent="-263525"/>
            <a:r>
              <a:rPr lang="pt-BR" sz="1600" b="1" dirty="0" err="1"/>
              <a:t>utinam</a:t>
            </a:r>
            <a:r>
              <a:rPr lang="pt-BR" sz="1600" b="1" dirty="0"/>
              <a:t>:</a:t>
            </a:r>
            <a:r>
              <a:rPr lang="pt-BR" sz="1600" dirty="0"/>
              <a:t> (adv.) tomara que..., oxalá que...</a:t>
            </a:r>
          </a:p>
        </p:txBody>
      </p:sp>
    </p:spTree>
    <p:extLst>
      <p:ext uri="{BB962C8B-B14F-4D97-AF65-F5344CB8AC3E}">
        <p14:creationId xmlns:p14="http://schemas.microsoft.com/office/powerpoint/2010/main" val="2756652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0"/>
            <a:ext cx="9144000"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0" y="5884706"/>
            <a:ext cx="9144000" cy="928670"/>
          </a:xfrm>
        </p:spPr>
        <p:txBody>
          <a:bodyPr>
            <a:normAutofit/>
          </a:bodyPr>
          <a:lstStyle/>
          <a:p>
            <a:r>
              <a:rPr lang="pt-BR" sz="2800" b="1" dirty="0" smtClean="0">
                <a:solidFill>
                  <a:schemeClr val="bg1"/>
                </a:solidFill>
                <a:latin typeface="Book Antiqua" pitchFamily="18" charset="0"/>
              </a:rPr>
              <a:t>Canis per </a:t>
            </a:r>
            <a:r>
              <a:rPr lang="pt-BR" sz="2800" b="1" dirty="0" err="1" smtClean="0">
                <a:solidFill>
                  <a:schemeClr val="bg1"/>
                </a:solidFill>
                <a:latin typeface="Book Antiqua" pitchFamily="18" charset="0"/>
              </a:rPr>
              <a:t>fluuium</a:t>
            </a:r>
            <a:r>
              <a:rPr lang="pt-BR" sz="2800" b="1" dirty="0" smtClean="0">
                <a:solidFill>
                  <a:schemeClr val="bg1"/>
                </a:solidFill>
                <a:latin typeface="Book Antiqua" pitchFamily="18" charset="0"/>
              </a:rPr>
              <a:t> </a:t>
            </a:r>
            <a:r>
              <a:rPr lang="pt-BR" sz="2800" b="1" dirty="0" err="1" smtClean="0">
                <a:solidFill>
                  <a:schemeClr val="bg1"/>
                </a:solidFill>
                <a:latin typeface="Book Antiqua" pitchFamily="18" charset="0"/>
              </a:rPr>
              <a:t>carnem</a:t>
            </a:r>
            <a:r>
              <a:rPr lang="pt-BR" sz="2800" b="1" dirty="0" smtClean="0">
                <a:solidFill>
                  <a:schemeClr val="bg1"/>
                </a:solidFill>
                <a:latin typeface="Book Antiqua" pitchFamily="18" charset="0"/>
              </a:rPr>
              <a:t> </a:t>
            </a:r>
            <a:r>
              <a:rPr lang="pt-BR" sz="2800" b="1" dirty="0" err="1" smtClean="0">
                <a:solidFill>
                  <a:schemeClr val="bg1"/>
                </a:solidFill>
                <a:latin typeface="Book Antiqua" pitchFamily="18" charset="0"/>
              </a:rPr>
              <a:t>ferens</a:t>
            </a:r>
            <a:r>
              <a:rPr lang="pt-BR" sz="2800" b="1" dirty="0" smtClean="0">
                <a:solidFill>
                  <a:schemeClr val="bg1"/>
                </a:solidFill>
                <a:latin typeface="Book Antiqua" pitchFamily="18" charset="0"/>
              </a:rPr>
              <a:t> (PHAED., I</a:t>
            </a:r>
            <a:r>
              <a:rPr lang="pt-BR" sz="2800" b="1" i="1" dirty="0" smtClean="0">
                <a:solidFill>
                  <a:schemeClr val="bg1"/>
                </a:solidFill>
                <a:latin typeface="Book Antiqua" pitchFamily="18" charset="0"/>
              </a:rPr>
              <a:t>, </a:t>
            </a:r>
            <a:r>
              <a:rPr lang="pt-BR" sz="2800" b="1" dirty="0" smtClean="0">
                <a:solidFill>
                  <a:schemeClr val="bg1"/>
                </a:solidFill>
                <a:latin typeface="Book Antiqua" pitchFamily="18" charset="0"/>
              </a:rPr>
              <a:t>4)</a:t>
            </a:r>
            <a:endParaRPr lang="pt-BR" sz="3100" dirty="0">
              <a:solidFill>
                <a:schemeClr val="bg1"/>
              </a:solidFill>
              <a:latin typeface="Book Antiqua" pitchFamily="18" charset="0"/>
            </a:endParaRPr>
          </a:p>
        </p:txBody>
      </p:sp>
      <p:pic>
        <p:nvPicPr>
          <p:cNvPr id="1026" name="Picture 2" descr="Wenceslas_Hollar_-_The_dog_and_his_refl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875"/>
            <a:ext cx="9144001" cy="5789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ixaDeTexto 4"/>
          <p:cNvSpPr txBox="1"/>
          <p:nvPr/>
        </p:nvSpPr>
        <p:spPr>
          <a:xfrm>
            <a:off x="251520" y="5085184"/>
            <a:ext cx="2520280" cy="523220"/>
          </a:xfrm>
          <a:prstGeom prst="rect">
            <a:avLst/>
          </a:prstGeom>
          <a:noFill/>
        </p:spPr>
        <p:txBody>
          <a:bodyPr wrap="square" rtlCol="0">
            <a:spAutoFit/>
          </a:bodyPr>
          <a:lstStyle/>
          <a:p>
            <a:r>
              <a:rPr lang="pt-BR" sz="1400" i="1" dirty="0">
                <a:solidFill>
                  <a:schemeClr val="bg1"/>
                </a:solidFill>
              </a:rPr>
              <a:t>O cão e o seu reflexo</a:t>
            </a:r>
            <a:r>
              <a:rPr lang="pt-BR" sz="1400" dirty="0">
                <a:solidFill>
                  <a:schemeClr val="bg1"/>
                </a:solidFill>
              </a:rPr>
              <a:t>, </a:t>
            </a:r>
            <a:r>
              <a:rPr lang="pt-BR" sz="1400" dirty="0" err="1">
                <a:solidFill>
                  <a:schemeClr val="bg1"/>
                </a:solidFill>
              </a:rPr>
              <a:t>Wenceslaus</a:t>
            </a:r>
            <a:r>
              <a:rPr lang="pt-BR" sz="1400" dirty="0">
                <a:solidFill>
                  <a:schemeClr val="bg1"/>
                </a:solidFill>
              </a:rPr>
              <a:t> </a:t>
            </a:r>
            <a:r>
              <a:rPr lang="pt-BR" sz="1400" dirty="0" err="1">
                <a:solidFill>
                  <a:schemeClr val="bg1"/>
                </a:solidFill>
              </a:rPr>
              <a:t>Hollar</a:t>
            </a:r>
            <a:r>
              <a:rPr lang="pt-BR" sz="1400" dirty="0">
                <a:solidFill>
                  <a:schemeClr val="bg1"/>
                </a:solidFill>
              </a:rPr>
              <a:t> (1607-1677)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0" y="0"/>
            <a:ext cx="9144000"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Retângulo 3"/>
          <p:cNvSpPr/>
          <p:nvPr/>
        </p:nvSpPr>
        <p:spPr>
          <a:xfrm>
            <a:off x="428596" y="404664"/>
            <a:ext cx="8358246" cy="616760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ctrTitle"/>
          </p:nvPr>
        </p:nvSpPr>
        <p:spPr>
          <a:xfrm>
            <a:off x="899592" y="1052736"/>
            <a:ext cx="7672936" cy="5238344"/>
          </a:xfrm>
        </p:spPr>
        <p:txBody>
          <a:bodyPr>
            <a:normAutofit/>
          </a:bodyPr>
          <a:lstStyle/>
          <a:p>
            <a:pPr algn="l"/>
            <a:r>
              <a:rPr lang="pt-BR" sz="2800" b="1" dirty="0" smtClean="0">
                <a:latin typeface="Book Antiqua" pitchFamily="18" charset="0"/>
              </a:rPr>
              <a:t>Canis per </a:t>
            </a:r>
            <a:r>
              <a:rPr lang="pt-BR" sz="2800" b="1" dirty="0" err="1" smtClean="0">
                <a:latin typeface="Book Antiqua" pitchFamily="18" charset="0"/>
              </a:rPr>
              <a:t>fluuium</a:t>
            </a:r>
            <a:r>
              <a:rPr lang="pt-BR" sz="2800" b="1" dirty="0" smtClean="0">
                <a:latin typeface="Book Antiqua" pitchFamily="18" charset="0"/>
              </a:rPr>
              <a:t> </a:t>
            </a:r>
            <a:r>
              <a:rPr lang="pt-BR" sz="2800" b="1" dirty="0" err="1" smtClean="0">
                <a:latin typeface="Book Antiqua" pitchFamily="18" charset="0"/>
              </a:rPr>
              <a:t>carnem</a:t>
            </a:r>
            <a:r>
              <a:rPr lang="pt-BR" sz="2800" b="1" dirty="0" smtClean="0">
                <a:latin typeface="Book Antiqua" pitchFamily="18" charset="0"/>
              </a:rPr>
              <a:t> </a:t>
            </a:r>
            <a:r>
              <a:rPr lang="pt-BR" sz="2800" b="1" dirty="0" err="1" smtClean="0">
                <a:latin typeface="Book Antiqua" pitchFamily="18" charset="0"/>
              </a:rPr>
              <a:t>ferens</a:t>
            </a:r>
            <a:r>
              <a:rPr lang="pt-BR" sz="2800" b="1" dirty="0" smtClean="0">
                <a:latin typeface="Book Antiqua" pitchFamily="18" charset="0"/>
              </a:rPr>
              <a:t/>
            </a:r>
            <a:br>
              <a:rPr lang="pt-BR" sz="2800" b="1" dirty="0" smtClean="0">
                <a:latin typeface="Book Antiqua" pitchFamily="18" charset="0"/>
              </a:rPr>
            </a:br>
            <a:r>
              <a:rPr lang="pt-BR" sz="2800" b="1" dirty="0" smtClean="0">
                <a:latin typeface="Book Antiqua" pitchFamily="18" charset="0"/>
              </a:rPr>
              <a:t>(PHAED., I</a:t>
            </a:r>
            <a:r>
              <a:rPr lang="pt-BR" sz="2800" b="1" i="1" dirty="0" smtClean="0">
                <a:latin typeface="Book Antiqua" pitchFamily="18" charset="0"/>
              </a:rPr>
              <a:t>, </a:t>
            </a:r>
            <a:r>
              <a:rPr lang="pt-BR" sz="2800" b="1" dirty="0" smtClean="0">
                <a:latin typeface="Book Antiqua" pitchFamily="18" charset="0"/>
              </a:rPr>
              <a:t>4)</a:t>
            </a:r>
            <a:br>
              <a:rPr lang="pt-BR" sz="2800" b="1" dirty="0" smtClean="0">
                <a:latin typeface="Book Antiqua" pitchFamily="18" charset="0"/>
              </a:rPr>
            </a:br>
            <a:r>
              <a:rPr lang="pt-BR" sz="2800" dirty="0" smtClean="0">
                <a:latin typeface="Book Antiqua" pitchFamily="18" charset="0"/>
              </a:rPr>
              <a:t/>
            </a:r>
            <a:br>
              <a:rPr lang="pt-BR" sz="2800" dirty="0" smtClean="0">
                <a:latin typeface="Book Antiqua" pitchFamily="18" charset="0"/>
              </a:rPr>
            </a:br>
            <a:r>
              <a:rPr lang="pt-BR" sz="2800" dirty="0" err="1">
                <a:latin typeface="Book Antiqua" panose="02040602050305030304" pitchFamily="18" charset="0"/>
              </a:rPr>
              <a:t>Amittit</a:t>
            </a:r>
            <a:r>
              <a:rPr lang="pt-BR" sz="2800" dirty="0">
                <a:latin typeface="Book Antiqua" panose="02040602050305030304" pitchFamily="18" charset="0"/>
              </a:rPr>
              <a:t> </a:t>
            </a:r>
            <a:r>
              <a:rPr lang="pt-BR" sz="2800" dirty="0" err="1">
                <a:latin typeface="Book Antiqua" panose="02040602050305030304" pitchFamily="18" charset="0"/>
              </a:rPr>
              <a:t>merito</a:t>
            </a:r>
            <a:r>
              <a:rPr lang="pt-BR" sz="2800" dirty="0">
                <a:latin typeface="Book Antiqua" panose="02040602050305030304" pitchFamily="18" charset="0"/>
              </a:rPr>
              <a:t> </a:t>
            </a:r>
            <a:r>
              <a:rPr lang="pt-BR" sz="2800" dirty="0" err="1">
                <a:latin typeface="Book Antiqua" panose="02040602050305030304" pitchFamily="18" charset="0"/>
              </a:rPr>
              <a:t>proprium</a:t>
            </a:r>
            <a:r>
              <a:rPr lang="pt-BR" sz="2800" dirty="0">
                <a:latin typeface="Book Antiqua" panose="02040602050305030304" pitchFamily="18" charset="0"/>
              </a:rPr>
              <a:t> </a:t>
            </a:r>
            <a:r>
              <a:rPr lang="pt-BR" sz="2800" dirty="0" err="1">
                <a:latin typeface="Book Antiqua" panose="02040602050305030304" pitchFamily="18" charset="0"/>
              </a:rPr>
              <a:t>qui</a:t>
            </a:r>
            <a:r>
              <a:rPr lang="pt-BR" sz="2800" dirty="0">
                <a:latin typeface="Book Antiqua" panose="02040602050305030304" pitchFamily="18" charset="0"/>
              </a:rPr>
              <a:t> alienum </a:t>
            </a:r>
            <a:r>
              <a:rPr lang="pt-BR" sz="2800" dirty="0" err="1">
                <a:latin typeface="Book Antiqua" panose="02040602050305030304" pitchFamily="18" charset="0"/>
              </a:rPr>
              <a:t>adpetit</a:t>
            </a:r>
            <a:r>
              <a:rPr lang="pt-BR" sz="2800" dirty="0">
                <a:latin typeface="Book Antiqua" panose="02040602050305030304" pitchFamily="18" charset="0"/>
              </a:rPr>
              <a:t>.</a:t>
            </a:r>
            <a:br>
              <a:rPr lang="pt-BR" sz="2800" dirty="0">
                <a:latin typeface="Book Antiqua" panose="02040602050305030304" pitchFamily="18" charset="0"/>
              </a:rPr>
            </a:br>
            <a:r>
              <a:rPr lang="pt-BR" sz="2800" dirty="0">
                <a:latin typeface="Book Antiqua" panose="02040602050305030304" pitchFamily="18" charset="0"/>
              </a:rPr>
              <a:t>Canis per </a:t>
            </a:r>
            <a:r>
              <a:rPr lang="pt-BR" sz="2800" dirty="0" err="1">
                <a:latin typeface="Book Antiqua" panose="02040602050305030304" pitchFamily="18" charset="0"/>
              </a:rPr>
              <a:t>flumen</a:t>
            </a:r>
            <a:r>
              <a:rPr lang="pt-BR" sz="2800" dirty="0">
                <a:latin typeface="Book Antiqua" panose="02040602050305030304" pitchFamily="18" charset="0"/>
              </a:rPr>
              <a:t> </a:t>
            </a:r>
            <a:r>
              <a:rPr lang="pt-BR" sz="2800" dirty="0" err="1">
                <a:latin typeface="Book Antiqua" panose="02040602050305030304" pitchFamily="18" charset="0"/>
              </a:rPr>
              <a:t>carnem</a:t>
            </a:r>
            <a:r>
              <a:rPr lang="pt-BR" sz="2800" dirty="0">
                <a:latin typeface="Book Antiqua" panose="02040602050305030304" pitchFamily="18" charset="0"/>
              </a:rPr>
              <a:t> </a:t>
            </a:r>
            <a:r>
              <a:rPr lang="pt-BR" sz="2800" i="1" dirty="0" err="1">
                <a:latin typeface="Book Antiqua" panose="02040602050305030304" pitchFamily="18" charset="0"/>
              </a:rPr>
              <a:t>q</a:t>
            </a:r>
            <a:r>
              <a:rPr lang="pt-BR" sz="2800" dirty="0" err="1">
                <a:latin typeface="Book Antiqua" panose="02040602050305030304" pitchFamily="18" charset="0"/>
              </a:rPr>
              <a:t>um</a:t>
            </a:r>
            <a:r>
              <a:rPr lang="pt-BR" sz="2800" dirty="0">
                <a:latin typeface="Book Antiqua" panose="02040602050305030304" pitchFamily="18" charset="0"/>
              </a:rPr>
              <a:t> </a:t>
            </a:r>
            <a:r>
              <a:rPr lang="pt-BR" sz="2800" dirty="0" err="1">
                <a:latin typeface="Book Antiqua" panose="02040602050305030304" pitchFamily="18" charset="0"/>
              </a:rPr>
              <a:t>ferret</a:t>
            </a:r>
            <a:r>
              <a:rPr lang="pt-BR" sz="2800" dirty="0">
                <a:latin typeface="Book Antiqua" panose="02040602050305030304" pitchFamily="18" charset="0"/>
              </a:rPr>
              <a:t> </a:t>
            </a:r>
            <a:r>
              <a:rPr lang="pt-BR" sz="2800" dirty="0" err="1">
                <a:latin typeface="Book Antiqua" panose="02040602050305030304" pitchFamily="18" charset="0"/>
              </a:rPr>
              <a:t>natans</a:t>
            </a:r>
            <a:r>
              <a:rPr lang="pt-BR" sz="2800" dirty="0">
                <a:latin typeface="Book Antiqua" panose="02040602050305030304" pitchFamily="18" charset="0"/>
              </a:rPr>
              <a:t>,</a:t>
            </a:r>
            <a:br>
              <a:rPr lang="pt-BR" sz="2800" dirty="0">
                <a:latin typeface="Book Antiqua" panose="02040602050305030304" pitchFamily="18" charset="0"/>
              </a:rPr>
            </a:br>
            <a:r>
              <a:rPr lang="en-US" sz="2800" dirty="0" err="1">
                <a:latin typeface="Book Antiqua" panose="02040602050305030304" pitchFamily="18" charset="0"/>
              </a:rPr>
              <a:t>lympharum</a:t>
            </a:r>
            <a:r>
              <a:rPr lang="en-US" sz="2800" dirty="0">
                <a:latin typeface="Book Antiqua" panose="02040602050305030304" pitchFamily="18" charset="0"/>
              </a:rPr>
              <a:t> in </a:t>
            </a:r>
            <a:r>
              <a:rPr lang="en-US" sz="2800" dirty="0" err="1">
                <a:latin typeface="Book Antiqua" panose="02040602050305030304" pitchFamily="18" charset="0"/>
              </a:rPr>
              <a:t>speculo</a:t>
            </a:r>
            <a:r>
              <a:rPr lang="en-US" sz="2800" dirty="0">
                <a:latin typeface="Book Antiqua" panose="02040602050305030304" pitchFamily="18" charset="0"/>
              </a:rPr>
              <a:t> </a:t>
            </a:r>
            <a:r>
              <a:rPr lang="en-US" sz="2800" dirty="0" err="1">
                <a:latin typeface="Book Antiqua" panose="02040602050305030304" pitchFamily="18" charset="0"/>
              </a:rPr>
              <a:t>uidit</a:t>
            </a:r>
            <a:r>
              <a:rPr lang="en-US" sz="2800" dirty="0">
                <a:latin typeface="Book Antiqua" panose="02040602050305030304" pitchFamily="18" charset="0"/>
              </a:rPr>
              <a:t> simulacrum </a:t>
            </a:r>
            <a:r>
              <a:rPr lang="en-US" sz="2800" dirty="0" err="1">
                <a:latin typeface="Book Antiqua" panose="02040602050305030304" pitchFamily="18" charset="0"/>
              </a:rPr>
              <a:t>suum</a:t>
            </a:r>
            <a:r>
              <a:rPr lang="en-US" sz="2800" dirty="0">
                <a:latin typeface="Book Antiqua" panose="02040602050305030304" pitchFamily="18" charset="0"/>
              </a:rPr>
              <a:t>,</a:t>
            </a:r>
            <a:r>
              <a:rPr lang="pt-BR" sz="2800" dirty="0">
                <a:latin typeface="Book Antiqua" panose="02040602050305030304" pitchFamily="18" charset="0"/>
              </a:rPr>
              <a:t/>
            </a:r>
            <a:br>
              <a:rPr lang="pt-BR" sz="2800" dirty="0">
                <a:latin typeface="Book Antiqua" panose="02040602050305030304" pitchFamily="18" charset="0"/>
              </a:rPr>
            </a:br>
            <a:r>
              <a:rPr lang="pt-BR" sz="2800" dirty="0" err="1">
                <a:latin typeface="Book Antiqua" panose="02040602050305030304" pitchFamily="18" charset="0"/>
              </a:rPr>
              <a:t>aliam</a:t>
            </a:r>
            <a:r>
              <a:rPr lang="pt-BR" sz="2800" i="1" dirty="0" err="1">
                <a:latin typeface="Book Antiqua" panose="02040602050305030304" pitchFamily="18" charset="0"/>
              </a:rPr>
              <a:t>que</a:t>
            </a:r>
            <a:r>
              <a:rPr lang="pt-BR" sz="2800" dirty="0">
                <a:latin typeface="Book Antiqua" panose="02040602050305030304" pitchFamily="18" charset="0"/>
              </a:rPr>
              <a:t> </a:t>
            </a:r>
            <a:r>
              <a:rPr lang="pt-BR" sz="2800" dirty="0" err="1">
                <a:latin typeface="Book Antiqua" panose="02040602050305030304" pitchFamily="18" charset="0"/>
              </a:rPr>
              <a:t>praedam</a:t>
            </a:r>
            <a:r>
              <a:rPr lang="pt-BR" sz="2800" dirty="0">
                <a:latin typeface="Book Antiqua" panose="02040602050305030304" pitchFamily="18" charset="0"/>
              </a:rPr>
              <a:t> iam </a:t>
            </a:r>
            <a:r>
              <a:rPr lang="pt-BR" sz="2800" dirty="0" err="1">
                <a:latin typeface="Book Antiqua" panose="02040602050305030304" pitchFamily="18" charset="0"/>
              </a:rPr>
              <a:t>ab</a:t>
            </a:r>
            <a:r>
              <a:rPr lang="pt-BR" sz="2800" dirty="0">
                <a:latin typeface="Book Antiqua" panose="02040602050305030304" pitchFamily="18" charset="0"/>
              </a:rPr>
              <a:t> alio </a:t>
            </a:r>
            <a:r>
              <a:rPr lang="pt-BR" sz="2800" dirty="0" err="1">
                <a:latin typeface="Book Antiqua" panose="02040602050305030304" pitchFamily="18" charset="0"/>
              </a:rPr>
              <a:t>ferri</a:t>
            </a:r>
            <a:r>
              <a:rPr lang="pt-BR" sz="2800" dirty="0">
                <a:latin typeface="Book Antiqua" panose="02040602050305030304" pitchFamily="18" charset="0"/>
              </a:rPr>
              <a:t> </a:t>
            </a:r>
            <a:r>
              <a:rPr lang="pt-BR" sz="2800" dirty="0" err="1">
                <a:latin typeface="Book Antiqua" panose="02040602050305030304" pitchFamily="18" charset="0"/>
              </a:rPr>
              <a:t>putans</a:t>
            </a:r>
            <a:r>
              <a:rPr lang="pt-BR" sz="2800" dirty="0">
                <a:latin typeface="Book Antiqua" panose="02040602050305030304" pitchFamily="18" charset="0"/>
              </a:rPr>
              <a:t/>
            </a:r>
            <a:br>
              <a:rPr lang="pt-BR" sz="2800" dirty="0">
                <a:latin typeface="Book Antiqua" panose="02040602050305030304" pitchFamily="18" charset="0"/>
              </a:rPr>
            </a:br>
            <a:r>
              <a:rPr lang="pt-BR" sz="2800" dirty="0" err="1">
                <a:latin typeface="Book Antiqua" panose="02040602050305030304" pitchFamily="18" charset="0"/>
              </a:rPr>
              <a:t>eripere</a:t>
            </a:r>
            <a:r>
              <a:rPr lang="pt-BR" sz="2800" dirty="0">
                <a:latin typeface="Book Antiqua" panose="02040602050305030304" pitchFamily="18" charset="0"/>
              </a:rPr>
              <a:t> </a:t>
            </a:r>
            <a:r>
              <a:rPr lang="pt-BR" sz="2800" dirty="0" err="1">
                <a:latin typeface="Book Antiqua" panose="02040602050305030304" pitchFamily="18" charset="0"/>
              </a:rPr>
              <a:t>uoluit</a:t>
            </a:r>
            <a:r>
              <a:rPr lang="pt-BR" sz="2800" dirty="0">
                <a:latin typeface="Book Antiqua" panose="02040602050305030304" pitchFamily="18" charset="0"/>
              </a:rPr>
              <a:t>; </a:t>
            </a:r>
            <a:r>
              <a:rPr lang="pt-BR" sz="2800" dirty="0" err="1">
                <a:latin typeface="Book Antiqua" panose="02040602050305030304" pitchFamily="18" charset="0"/>
              </a:rPr>
              <a:t>uerum</a:t>
            </a:r>
            <a:r>
              <a:rPr lang="pt-BR" sz="2800" dirty="0">
                <a:latin typeface="Book Antiqua" panose="02040602050305030304" pitchFamily="18" charset="0"/>
              </a:rPr>
              <a:t> </a:t>
            </a:r>
            <a:r>
              <a:rPr lang="pt-BR" sz="2800" dirty="0" err="1">
                <a:latin typeface="Book Antiqua" panose="02040602050305030304" pitchFamily="18" charset="0"/>
              </a:rPr>
              <a:t>decepta</a:t>
            </a:r>
            <a:r>
              <a:rPr lang="pt-BR" sz="2800" dirty="0">
                <a:latin typeface="Book Antiqua" panose="02040602050305030304" pitchFamily="18" charset="0"/>
              </a:rPr>
              <a:t> </a:t>
            </a:r>
            <a:r>
              <a:rPr lang="pt-BR" sz="2800" dirty="0" err="1">
                <a:latin typeface="Book Antiqua" panose="02040602050305030304" pitchFamily="18" charset="0"/>
              </a:rPr>
              <a:t>auiditas</a:t>
            </a:r>
            <a:r>
              <a:rPr lang="pt-BR" sz="2800" dirty="0">
                <a:latin typeface="Book Antiqua" panose="02040602050305030304" pitchFamily="18" charset="0"/>
              </a:rPr>
              <a:t/>
            </a:r>
            <a:br>
              <a:rPr lang="pt-BR" sz="2800" dirty="0">
                <a:latin typeface="Book Antiqua" panose="02040602050305030304" pitchFamily="18" charset="0"/>
              </a:rPr>
            </a:br>
            <a:r>
              <a:rPr lang="pt-BR" sz="2800" dirty="0">
                <a:latin typeface="Book Antiqua" panose="02040602050305030304" pitchFamily="18" charset="0"/>
              </a:rPr>
              <a:t>et quem </a:t>
            </a:r>
            <a:r>
              <a:rPr lang="pt-BR" sz="2800" dirty="0" err="1">
                <a:latin typeface="Book Antiqua" panose="02040602050305030304" pitchFamily="18" charset="0"/>
              </a:rPr>
              <a:t>tenebat</a:t>
            </a:r>
            <a:r>
              <a:rPr lang="pt-BR" sz="2800" dirty="0">
                <a:latin typeface="Book Antiqua" panose="02040602050305030304" pitchFamily="18" charset="0"/>
              </a:rPr>
              <a:t> ore </a:t>
            </a:r>
            <a:r>
              <a:rPr lang="pt-BR" sz="2800" dirty="0" err="1">
                <a:latin typeface="Book Antiqua" panose="02040602050305030304" pitchFamily="18" charset="0"/>
              </a:rPr>
              <a:t>dimisit</a:t>
            </a:r>
            <a:r>
              <a:rPr lang="pt-BR" sz="2800" dirty="0">
                <a:latin typeface="Book Antiqua" panose="02040602050305030304" pitchFamily="18" charset="0"/>
              </a:rPr>
              <a:t> </a:t>
            </a:r>
            <a:r>
              <a:rPr lang="pt-BR" sz="2800" dirty="0" err="1">
                <a:latin typeface="Book Antiqua" panose="02040602050305030304" pitchFamily="18" charset="0"/>
              </a:rPr>
              <a:t>cibum</a:t>
            </a:r>
            <a:r>
              <a:rPr lang="pt-BR" sz="2800" dirty="0">
                <a:latin typeface="Book Antiqua" panose="02040602050305030304" pitchFamily="18" charset="0"/>
              </a:rPr>
              <a:t/>
            </a:r>
            <a:br>
              <a:rPr lang="pt-BR" sz="2800" dirty="0">
                <a:latin typeface="Book Antiqua" panose="02040602050305030304" pitchFamily="18" charset="0"/>
              </a:rPr>
            </a:br>
            <a:r>
              <a:rPr lang="pt-BR" sz="2800" dirty="0" err="1">
                <a:latin typeface="Book Antiqua" panose="02040602050305030304" pitchFamily="18" charset="0"/>
              </a:rPr>
              <a:t>nec</a:t>
            </a:r>
            <a:r>
              <a:rPr lang="pt-BR" sz="2800" dirty="0">
                <a:latin typeface="Book Antiqua" panose="02040602050305030304" pitchFamily="18" charset="0"/>
              </a:rPr>
              <a:t> quem </a:t>
            </a:r>
            <a:r>
              <a:rPr lang="pt-BR" sz="2800" dirty="0" err="1">
                <a:latin typeface="Book Antiqua" panose="02040602050305030304" pitchFamily="18" charset="0"/>
              </a:rPr>
              <a:t>petebat</a:t>
            </a:r>
            <a:r>
              <a:rPr lang="pt-BR" sz="2800" dirty="0">
                <a:latin typeface="Book Antiqua" panose="02040602050305030304" pitchFamily="18" charset="0"/>
              </a:rPr>
              <a:t> </a:t>
            </a:r>
            <a:r>
              <a:rPr lang="pt-BR" sz="2800" dirty="0" err="1">
                <a:latin typeface="Book Antiqua" panose="02040602050305030304" pitchFamily="18" charset="0"/>
              </a:rPr>
              <a:t>adeo</a:t>
            </a:r>
            <a:r>
              <a:rPr lang="pt-BR" sz="2800" dirty="0">
                <a:latin typeface="Book Antiqua" panose="02040602050305030304" pitchFamily="18" charset="0"/>
              </a:rPr>
              <a:t> </a:t>
            </a:r>
            <a:r>
              <a:rPr lang="pt-BR" sz="2800" dirty="0" err="1">
                <a:latin typeface="Book Antiqua" panose="02040602050305030304" pitchFamily="18" charset="0"/>
              </a:rPr>
              <a:t>potuit</a:t>
            </a:r>
            <a:r>
              <a:rPr lang="pt-BR" sz="2800" dirty="0">
                <a:latin typeface="Book Antiqua" panose="02040602050305030304" pitchFamily="18" charset="0"/>
              </a:rPr>
              <a:t> tangere.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2289443"/>
            <a:ext cx="8229600" cy="614354"/>
          </a:xfrm>
          <a:solidFill>
            <a:schemeClr val="accent3">
              <a:lumMod val="40000"/>
              <a:lumOff val="60000"/>
            </a:schemeClr>
          </a:solidFill>
        </p:spPr>
        <p:txBody>
          <a:bodyPr>
            <a:normAutofit/>
          </a:bodyPr>
          <a:lstStyle/>
          <a:p>
            <a:pPr algn="ctr">
              <a:buNone/>
            </a:pPr>
            <a:r>
              <a:rPr lang="pt-BR" b="1" dirty="0"/>
              <a:t>Canis per </a:t>
            </a:r>
            <a:r>
              <a:rPr lang="pt-BR" b="1" dirty="0" err="1"/>
              <a:t>fluuium</a:t>
            </a:r>
            <a:r>
              <a:rPr lang="pt-BR" b="1" dirty="0"/>
              <a:t> </a:t>
            </a:r>
            <a:r>
              <a:rPr lang="pt-BR" b="1" dirty="0" err="1"/>
              <a:t>carnem</a:t>
            </a:r>
            <a:r>
              <a:rPr lang="pt-BR" b="1" dirty="0"/>
              <a:t> </a:t>
            </a:r>
            <a:r>
              <a:rPr lang="pt-BR" b="1" dirty="0" err="1"/>
              <a:t>ferens</a:t>
            </a:r>
            <a:endParaRPr lang="pt-BR" dirty="0"/>
          </a:p>
        </p:txBody>
      </p:sp>
      <p:sp>
        <p:nvSpPr>
          <p:cNvPr id="16" name="CaixaDeTexto 15"/>
          <p:cNvSpPr txBox="1"/>
          <p:nvPr/>
        </p:nvSpPr>
        <p:spPr>
          <a:xfrm>
            <a:off x="571472" y="6037076"/>
            <a:ext cx="8215370" cy="369332"/>
          </a:xfrm>
          <a:prstGeom prst="rect">
            <a:avLst/>
          </a:prstGeom>
          <a:noFill/>
        </p:spPr>
        <p:txBody>
          <a:bodyPr wrap="square" rtlCol="0">
            <a:spAutoFit/>
          </a:bodyPr>
          <a:lstStyle/>
          <a:p>
            <a:r>
              <a:rPr lang="pt-BR" b="1" dirty="0" smtClean="0">
                <a:solidFill>
                  <a:srgbClr val="7030A0"/>
                </a:solidFill>
              </a:rPr>
              <a:t>Um cão levando uma carne através do rio</a:t>
            </a:r>
            <a:endParaRPr lang="pt-BR" b="1" dirty="0">
              <a:solidFill>
                <a:srgbClr val="7030A0"/>
              </a:solidFill>
            </a:endParaRPr>
          </a:p>
        </p:txBody>
      </p:sp>
      <p:sp>
        <p:nvSpPr>
          <p:cNvPr id="10" name="Espaço Reservado para Conteúdo 2"/>
          <p:cNvSpPr txBox="1">
            <a:spLocks/>
          </p:cNvSpPr>
          <p:nvPr/>
        </p:nvSpPr>
        <p:spPr>
          <a:xfrm>
            <a:off x="414366" y="4096483"/>
            <a:ext cx="8229600" cy="614354"/>
          </a:xfrm>
          <a:prstGeom prst="rect">
            <a:avLst/>
          </a:prstGeom>
          <a:solidFill>
            <a:schemeClr val="accent3">
              <a:lumMod val="40000"/>
              <a:lumOff val="60000"/>
            </a:schemeClr>
          </a:solidFill>
        </p:spPr>
        <p:txBody>
          <a:bodyPr vert="horz" lIns="91440" tIns="45720" rIns="91440" bIns="45720" rtlCol="0">
            <a:normAutofit/>
          </a:bodyPr>
          <a:lstStyle/>
          <a:p>
            <a:pPr>
              <a:buNone/>
            </a:pPr>
            <a:r>
              <a:rPr lang="pt-BR" sz="3200" dirty="0" err="1"/>
              <a:t>Amittit</a:t>
            </a:r>
            <a:r>
              <a:rPr lang="pt-BR" sz="3200" dirty="0"/>
              <a:t> </a:t>
            </a:r>
            <a:r>
              <a:rPr lang="pt-BR" sz="3200" dirty="0" err="1"/>
              <a:t>merito</a:t>
            </a:r>
            <a:r>
              <a:rPr lang="pt-BR" sz="3200" dirty="0"/>
              <a:t> </a:t>
            </a:r>
            <a:r>
              <a:rPr lang="pt-BR" sz="3200" dirty="0" err="1"/>
              <a:t>proprium</a:t>
            </a:r>
            <a:r>
              <a:rPr lang="pt-BR" sz="3200" dirty="0"/>
              <a:t> </a:t>
            </a:r>
            <a:r>
              <a:rPr lang="pt-BR" sz="3200" dirty="0" err="1"/>
              <a:t>qui</a:t>
            </a:r>
            <a:r>
              <a:rPr lang="pt-BR" sz="3200" dirty="0"/>
              <a:t> alienum </a:t>
            </a:r>
            <a:r>
              <a:rPr lang="pt-BR" sz="3200" dirty="0" err="1"/>
              <a:t>adpetit</a:t>
            </a:r>
            <a:r>
              <a:rPr lang="pt-BR" sz="3200" dirty="0"/>
              <a:t>.</a:t>
            </a:r>
          </a:p>
        </p:txBody>
      </p:sp>
      <p:sp>
        <p:nvSpPr>
          <p:cNvPr id="20" name="CaixaDeTexto 19"/>
          <p:cNvSpPr txBox="1"/>
          <p:nvPr/>
        </p:nvSpPr>
        <p:spPr>
          <a:xfrm>
            <a:off x="571472" y="6372036"/>
            <a:ext cx="8215370" cy="369332"/>
          </a:xfrm>
          <a:prstGeom prst="rect">
            <a:avLst/>
          </a:prstGeom>
          <a:noFill/>
        </p:spPr>
        <p:txBody>
          <a:bodyPr wrap="square" rtlCol="0">
            <a:spAutoFit/>
          </a:bodyPr>
          <a:lstStyle/>
          <a:p>
            <a:r>
              <a:rPr lang="pt-BR" dirty="0" smtClean="0">
                <a:solidFill>
                  <a:srgbClr val="7030A0"/>
                </a:solidFill>
              </a:rPr>
              <a:t>Aquele que deseja a coisa alheia perde merecidamente a sua própria.</a:t>
            </a:r>
            <a:endParaRPr lang="pt-BR" dirty="0">
              <a:solidFill>
                <a:srgbClr val="7030A0"/>
              </a:solidFill>
            </a:endParaRPr>
          </a:p>
        </p:txBody>
      </p:sp>
      <p:sp>
        <p:nvSpPr>
          <p:cNvPr id="15" name="Título 1"/>
          <p:cNvSpPr>
            <a:spLocks noGrp="1"/>
          </p:cNvSpPr>
          <p:nvPr>
            <p:ph type="title"/>
          </p:nvPr>
        </p:nvSpPr>
        <p:spPr>
          <a:xfrm>
            <a:off x="457200" y="71414"/>
            <a:ext cx="8229600" cy="928686"/>
          </a:xfrm>
        </p:spPr>
        <p:txBody>
          <a:bodyPr>
            <a:normAutofit/>
          </a:bodyPr>
          <a:lstStyle/>
          <a:p>
            <a:pPr marL="0" indent="0" algn="l" defTabSz="546100"/>
            <a:r>
              <a:rPr lang="pt-BR" sz="2700" dirty="0" smtClean="0">
                <a:latin typeface="Book Antiqua" pitchFamily="18" charset="0"/>
              </a:rPr>
              <a:t>01. </a:t>
            </a:r>
            <a:r>
              <a:rPr lang="pt-BR" sz="2700" dirty="0">
                <a:latin typeface="Book Antiqua" pitchFamily="18" charset="0"/>
              </a:rPr>
              <a:t>	</a:t>
            </a:r>
            <a:r>
              <a:rPr lang="pt-BR" sz="2700" dirty="0" smtClean="0">
                <a:latin typeface="Book Antiqua" pitchFamily="18" charset="0"/>
              </a:rPr>
              <a:t>Verta o texto ao português. </a:t>
            </a:r>
            <a:endParaRPr lang="pt-BR" sz="2700" dirty="0">
              <a:latin typeface="Book Antiqua" pitchFamily="18" charset="0"/>
            </a:endParaRPr>
          </a:p>
        </p:txBody>
      </p:sp>
      <p:sp>
        <p:nvSpPr>
          <p:cNvPr id="17" name="CaixaDeTexto 16"/>
          <p:cNvSpPr txBox="1"/>
          <p:nvPr/>
        </p:nvSpPr>
        <p:spPr>
          <a:xfrm>
            <a:off x="4572000" y="1196752"/>
            <a:ext cx="4214842" cy="923330"/>
          </a:xfrm>
          <a:prstGeom prst="rect">
            <a:avLst/>
          </a:prstGeom>
          <a:noFill/>
        </p:spPr>
        <p:txBody>
          <a:bodyPr wrap="square" rtlCol="0">
            <a:spAutoFit/>
          </a:bodyPr>
          <a:lstStyle/>
          <a:p>
            <a:r>
              <a:rPr lang="pt-BR" b="1" dirty="0"/>
              <a:t>fero</a:t>
            </a:r>
            <a:r>
              <a:rPr lang="pt-BR" dirty="0"/>
              <a:t>, </a:t>
            </a:r>
            <a:r>
              <a:rPr lang="pt-BR" b="1" dirty="0" err="1"/>
              <a:t>fers</a:t>
            </a:r>
            <a:r>
              <a:rPr lang="pt-BR" dirty="0"/>
              <a:t>, </a:t>
            </a:r>
            <a:r>
              <a:rPr lang="pt-BR" b="1" dirty="0"/>
              <a:t>ferre</a:t>
            </a:r>
            <a:r>
              <a:rPr lang="pt-BR" dirty="0"/>
              <a:t>, </a:t>
            </a:r>
            <a:r>
              <a:rPr lang="pt-BR" b="1" dirty="0" err="1"/>
              <a:t>tuli</a:t>
            </a:r>
            <a:r>
              <a:rPr lang="pt-BR" b="1" dirty="0"/>
              <a:t>, </a:t>
            </a:r>
            <a:r>
              <a:rPr lang="pt-BR" b="1" dirty="0" err="1"/>
              <a:t>latum</a:t>
            </a:r>
            <a:r>
              <a:rPr lang="pt-BR" dirty="0"/>
              <a:t>: levar, trazer </a:t>
            </a:r>
            <a:r>
              <a:rPr lang="pt-BR" dirty="0" smtClean="0"/>
              <a:t>. </a:t>
            </a:r>
            <a:r>
              <a:rPr lang="pt-BR" i="1" dirty="0" err="1"/>
              <a:t>ferens</a:t>
            </a:r>
            <a:r>
              <a:rPr lang="pt-BR" dirty="0"/>
              <a:t> no título é part. pres. – </a:t>
            </a:r>
            <a:r>
              <a:rPr lang="pt-BR" i="1" dirty="0" err="1"/>
              <a:t>ferens</a:t>
            </a:r>
            <a:r>
              <a:rPr lang="pt-BR" dirty="0"/>
              <a:t>, gen. </a:t>
            </a:r>
            <a:r>
              <a:rPr lang="pt-BR" i="1" dirty="0" err="1"/>
              <a:t>ferentis</a:t>
            </a:r>
            <a:r>
              <a:rPr lang="pt-BR" i="1" dirty="0"/>
              <a:t> </a:t>
            </a:r>
            <a:r>
              <a:rPr lang="pt-BR" dirty="0"/>
              <a:t>– traduza por levando</a:t>
            </a:r>
          </a:p>
        </p:txBody>
      </p:sp>
      <p:sp>
        <p:nvSpPr>
          <p:cNvPr id="18" name="CaixaDeTexto 17"/>
          <p:cNvSpPr txBox="1"/>
          <p:nvPr/>
        </p:nvSpPr>
        <p:spPr>
          <a:xfrm>
            <a:off x="486374" y="1124744"/>
            <a:ext cx="3077514" cy="369332"/>
          </a:xfrm>
          <a:prstGeom prst="rect">
            <a:avLst/>
          </a:prstGeom>
          <a:noFill/>
        </p:spPr>
        <p:txBody>
          <a:bodyPr wrap="square" rtlCol="0">
            <a:spAutoFit/>
          </a:bodyPr>
          <a:lstStyle/>
          <a:p>
            <a:r>
              <a:rPr lang="pt-BR" b="1" dirty="0"/>
              <a:t>canis</a:t>
            </a:r>
            <a:r>
              <a:rPr lang="pt-BR" dirty="0"/>
              <a:t>, </a:t>
            </a:r>
            <a:r>
              <a:rPr lang="pt-BR" b="1" dirty="0"/>
              <a:t>-</a:t>
            </a:r>
            <a:r>
              <a:rPr lang="pt-BR" b="1" dirty="0" err="1"/>
              <a:t>is</a:t>
            </a:r>
            <a:r>
              <a:rPr lang="pt-BR" dirty="0"/>
              <a:t>: (m e f) cão, cadela</a:t>
            </a:r>
          </a:p>
        </p:txBody>
      </p:sp>
      <p:sp>
        <p:nvSpPr>
          <p:cNvPr id="19" name="CaixaDeTexto 18"/>
          <p:cNvSpPr txBox="1"/>
          <p:nvPr/>
        </p:nvSpPr>
        <p:spPr>
          <a:xfrm>
            <a:off x="467544" y="1475492"/>
            <a:ext cx="3528392" cy="369332"/>
          </a:xfrm>
          <a:prstGeom prst="rect">
            <a:avLst/>
          </a:prstGeom>
          <a:noFill/>
        </p:spPr>
        <p:txBody>
          <a:bodyPr wrap="square" rtlCol="0">
            <a:spAutoFit/>
          </a:bodyPr>
          <a:lstStyle/>
          <a:p>
            <a:r>
              <a:rPr lang="pt-BR" b="1" dirty="0" err="1"/>
              <a:t>carnis</a:t>
            </a:r>
            <a:r>
              <a:rPr lang="pt-BR" b="1" dirty="0"/>
              <a:t>, -</a:t>
            </a:r>
            <a:r>
              <a:rPr lang="pt-BR" b="1" dirty="0" err="1"/>
              <a:t>is</a:t>
            </a:r>
            <a:r>
              <a:rPr lang="pt-BR" b="1" dirty="0"/>
              <a:t> </a:t>
            </a:r>
            <a:r>
              <a:rPr lang="pt-BR" dirty="0"/>
              <a:t>ou </a:t>
            </a:r>
            <a:r>
              <a:rPr lang="pt-BR" b="1" dirty="0"/>
              <a:t>caro, </a:t>
            </a:r>
            <a:r>
              <a:rPr lang="pt-BR" b="1" dirty="0" err="1"/>
              <a:t>carnis</a:t>
            </a:r>
            <a:r>
              <a:rPr lang="pt-BR" b="1" dirty="0"/>
              <a:t>: </a:t>
            </a:r>
            <a:r>
              <a:rPr lang="pt-BR" dirty="0"/>
              <a:t>(f)</a:t>
            </a:r>
            <a:r>
              <a:rPr lang="pt-BR" b="1" dirty="0"/>
              <a:t> </a:t>
            </a:r>
            <a:r>
              <a:rPr lang="pt-BR" dirty="0"/>
              <a:t>carne</a:t>
            </a:r>
          </a:p>
        </p:txBody>
      </p:sp>
      <p:sp>
        <p:nvSpPr>
          <p:cNvPr id="21" name="CaixaDeTexto 20"/>
          <p:cNvSpPr txBox="1"/>
          <p:nvPr/>
        </p:nvSpPr>
        <p:spPr>
          <a:xfrm>
            <a:off x="3023828" y="1835532"/>
            <a:ext cx="1620180" cy="369332"/>
          </a:xfrm>
          <a:prstGeom prst="rect">
            <a:avLst/>
          </a:prstGeom>
          <a:noFill/>
        </p:spPr>
        <p:txBody>
          <a:bodyPr wrap="square" rtlCol="0">
            <a:spAutoFit/>
          </a:bodyPr>
          <a:lstStyle/>
          <a:p>
            <a:r>
              <a:rPr lang="pt-BR" b="1" dirty="0" err="1"/>
              <a:t>fluuius</a:t>
            </a:r>
            <a:r>
              <a:rPr lang="pt-BR" b="1" dirty="0"/>
              <a:t>, -</a:t>
            </a:r>
            <a:r>
              <a:rPr lang="pt-BR" b="1" dirty="0" err="1"/>
              <a:t>ii</a:t>
            </a:r>
            <a:r>
              <a:rPr lang="pt-BR" b="1" dirty="0"/>
              <a:t>: </a:t>
            </a:r>
            <a:r>
              <a:rPr lang="pt-BR" dirty="0"/>
              <a:t>rio</a:t>
            </a:r>
          </a:p>
        </p:txBody>
      </p:sp>
      <p:sp>
        <p:nvSpPr>
          <p:cNvPr id="30" name="CaixaDeTexto 29"/>
          <p:cNvSpPr txBox="1"/>
          <p:nvPr/>
        </p:nvSpPr>
        <p:spPr>
          <a:xfrm>
            <a:off x="503548" y="1844824"/>
            <a:ext cx="2700300" cy="369332"/>
          </a:xfrm>
          <a:prstGeom prst="rect">
            <a:avLst/>
          </a:prstGeom>
          <a:noFill/>
        </p:spPr>
        <p:txBody>
          <a:bodyPr wrap="square" rtlCol="0">
            <a:spAutoFit/>
          </a:bodyPr>
          <a:lstStyle/>
          <a:p>
            <a:r>
              <a:rPr lang="pt-BR" b="1" dirty="0"/>
              <a:t>per: </a:t>
            </a:r>
            <a:r>
              <a:rPr lang="pt-BR" dirty="0"/>
              <a:t>(prep. de acus.) por</a:t>
            </a:r>
          </a:p>
        </p:txBody>
      </p:sp>
      <p:sp>
        <p:nvSpPr>
          <p:cNvPr id="31" name="CaixaDeTexto 30"/>
          <p:cNvSpPr txBox="1"/>
          <p:nvPr/>
        </p:nvSpPr>
        <p:spPr>
          <a:xfrm>
            <a:off x="395536" y="3286725"/>
            <a:ext cx="3492388" cy="646331"/>
          </a:xfrm>
          <a:prstGeom prst="rect">
            <a:avLst/>
          </a:prstGeom>
          <a:noFill/>
        </p:spPr>
        <p:txBody>
          <a:bodyPr wrap="square" rtlCol="0">
            <a:spAutoFit/>
          </a:bodyPr>
          <a:lstStyle/>
          <a:p>
            <a:r>
              <a:rPr lang="pt-BR" b="1" dirty="0" err="1"/>
              <a:t>ammito</a:t>
            </a:r>
            <a:r>
              <a:rPr lang="pt-BR" b="1" dirty="0"/>
              <a:t>, -</a:t>
            </a:r>
            <a:r>
              <a:rPr lang="pt-BR" b="1" dirty="0" err="1"/>
              <a:t>is</a:t>
            </a:r>
            <a:r>
              <a:rPr lang="pt-BR" b="1" dirty="0"/>
              <a:t>, -</a:t>
            </a:r>
            <a:r>
              <a:rPr lang="pt-BR" b="1" dirty="0" err="1"/>
              <a:t>ĕre</a:t>
            </a:r>
            <a:r>
              <a:rPr lang="pt-BR" b="1" dirty="0"/>
              <a:t>, -</a:t>
            </a:r>
            <a:r>
              <a:rPr lang="pt-BR" b="1" dirty="0" err="1"/>
              <a:t>misi</a:t>
            </a:r>
            <a:r>
              <a:rPr lang="pt-BR" b="1" dirty="0"/>
              <a:t>, -</a:t>
            </a:r>
            <a:r>
              <a:rPr lang="pt-BR" b="1" dirty="0" err="1"/>
              <a:t>missum</a:t>
            </a:r>
            <a:r>
              <a:rPr lang="pt-BR" b="1" dirty="0"/>
              <a:t>:</a:t>
            </a:r>
            <a:r>
              <a:rPr lang="pt-BR" dirty="0"/>
              <a:t> perder, deixar partir, deixar escapar</a:t>
            </a:r>
          </a:p>
        </p:txBody>
      </p:sp>
      <p:sp>
        <p:nvSpPr>
          <p:cNvPr id="32" name="CaixaDeTexto 31"/>
          <p:cNvSpPr txBox="1"/>
          <p:nvPr/>
        </p:nvSpPr>
        <p:spPr>
          <a:xfrm>
            <a:off x="4572000" y="3068960"/>
            <a:ext cx="3492388" cy="369332"/>
          </a:xfrm>
          <a:prstGeom prst="rect">
            <a:avLst/>
          </a:prstGeom>
          <a:noFill/>
        </p:spPr>
        <p:txBody>
          <a:bodyPr wrap="square" rtlCol="0">
            <a:spAutoFit/>
          </a:bodyPr>
          <a:lstStyle/>
          <a:p>
            <a:r>
              <a:rPr lang="pt-BR" b="1" dirty="0" err="1"/>
              <a:t>qui</a:t>
            </a:r>
            <a:r>
              <a:rPr lang="pt-BR" dirty="0"/>
              <a:t>: (verso 1) aquele </a:t>
            </a:r>
            <a:r>
              <a:rPr lang="pt-BR" dirty="0" smtClean="0"/>
              <a:t>que (sujeito)</a:t>
            </a:r>
            <a:endParaRPr lang="pt-BR" dirty="0"/>
          </a:p>
        </p:txBody>
      </p:sp>
      <p:sp>
        <p:nvSpPr>
          <p:cNvPr id="33" name="CaixaDeTexto 32"/>
          <p:cNvSpPr txBox="1"/>
          <p:nvPr/>
        </p:nvSpPr>
        <p:spPr>
          <a:xfrm>
            <a:off x="4572000" y="3347700"/>
            <a:ext cx="4071966" cy="646331"/>
          </a:xfrm>
          <a:prstGeom prst="rect">
            <a:avLst/>
          </a:prstGeom>
          <a:noFill/>
        </p:spPr>
        <p:txBody>
          <a:bodyPr wrap="square" rtlCol="0">
            <a:spAutoFit/>
          </a:bodyPr>
          <a:lstStyle/>
          <a:p>
            <a:r>
              <a:rPr lang="pt-BR" b="1" dirty="0" err="1"/>
              <a:t>adpěto</a:t>
            </a:r>
            <a:r>
              <a:rPr lang="pt-BR" dirty="0"/>
              <a:t> (</a:t>
            </a:r>
            <a:r>
              <a:rPr lang="pt-BR" b="1" dirty="0" err="1"/>
              <a:t>appěto</a:t>
            </a:r>
            <a:r>
              <a:rPr lang="pt-BR" dirty="0"/>
              <a:t>), -</a:t>
            </a:r>
            <a:r>
              <a:rPr lang="pt-BR" b="1" dirty="0" err="1"/>
              <a:t>is</a:t>
            </a:r>
            <a:r>
              <a:rPr lang="pt-BR" dirty="0"/>
              <a:t>, -</a:t>
            </a:r>
            <a:r>
              <a:rPr lang="pt-BR" b="1" dirty="0" err="1"/>
              <a:t>ěre</a:t>
            </a:r>
            <a:r>
              <a:rPr lang="pt-BR" dirty="0"/>
              <a:t>, </a:t>
            </a:r>
            <a:r>
              <a:rPr lang="pt-BR" b="1" dirty="0"/>
              <a:t>-</a:t>
            </a:r>
            <a:r>
              <a:rPr lang="pt-BR" b="1" dirty="0" err="1"/>
              <a:t>tiui</a:t>
            </a:r>
            <a:r>
              <a:rPr lang="pt-BR" dirty="0"/>
              <a:t> ou -</a:t>
            </a:r>
            <a:r>
              <a:rPr lang="pt-BR" b="1" dirty="0" err="1"/>
              <a:t>tii</a:t>
            </a:r>
            <a:r>
              <a:rPr lang="pt-BR" dirty="0"/>
              <a:t>, </a:t>
            </a:r>
            <a:r>
              <a:rPr lang="pt-BR" b="1" dirty="0"/>
              <a:t>-</a:t>
            </a:r>
            <a:r>
              <a:rPr lang="pt-BR" b="1" dirty="0" err="1"/>
              <a:t>itum</a:t>
            </a:r>
            <a:r>
              <a:rPr lang="pt-BR" dirty="0"/>
              <a:t>: atacar, desejar, cobiçar</a:t>
            </a:r>
          </a:p>
        </p:txBody>
      </p:sp>
      <p:sp>
        <p:nvSpPr>
          <p:cNvPr id="34" name="CaixaDeTexto 33"/>
          <p:cNvSpPr txBox="1"/>
          <p:nvPr/>
        </p:nvSpPr>
        <p:spPr>
          <a:xfrm>
            <a:off x="4572000" y="4797152"/>
            <a:ext cx="3492388" cy="369332"/>
          </a:xfrm>
          <a:prstGeom prst="rect">
            <a:avLst/>
          </a:prstGeom>
          <a:noFill/>
        </p:spPr>
        <p:txBody>
          <a:bodyPr wrap="square" rtlCol="0">
            <a:spAutoFit/>
          </a:bodyPr>
          <a:lstStyle/>
          <a:p>
            <a:r>
              <a:rPr lang="pt-BR" b="1" dirty="0" err="1"/>
              <a:t>alienus</a:t>
            </a:r>
            <a:r>
              <a:rPr lang="pt-BR" dirty="0"/>
              <a:t>, </a:t>
            </a:r>
            <a:r>
              <a:rPr lang="pt-BR" b="1" dirty="0"/>
              <a:t>-a</a:t>
            </a:r>
            <a:r>
              <a:rPr lang="pt-BR" dirty="0"/>
              <a:t>, -</a:t>
            </a:r>
            <a:r>
              <a:rPr lang="pt-BR" b="1" dirty="0"/>
              <a:t>um</a:t>
            </a:r>
            <a:r>
              <a:rPr lang="pt-BR" dirty="0"/>
              <a:t>: alheio</a:t>
            </a:r>
          </a:p>
        </p:txBody>
      </p:sp>
      <p:sp>
        <p:nvSpPr>
          <p:cNvPr id="35" name="CaixaDeTexto 34"/>
          <p:cNvSpPr txBox="1"/>
          <p:nvPr/>
        </p:nvSpPr>
        <p:spPr>
          <a:xfrm>
            <a:off x="395536" y="4970529"/>
            <a:ext cx="3492388" cy="369332"/>
          </a:xfrm>
          <a:prstGeom prst="rect">
            <a:avLst/>
          </a:prstGeom>
          <a:noFill/>
        </p:spPr>
        <p:txBody>
          <a:bodyPr wrap="square" rtlCol="0">
            <a:spAutoFit/>
          </a:bodyPr>
          <a:lstStyle/>
          <a:p>
            <a:r>
              <a:rPr lang="pt-BR" b="1" dirty="0" err="1"/>
              <a:t>proprius</a:t>
            </a:r>
            <a:r>
              <a:rPr lang="pt-BR" dirty="0"/>
              <a:t>, -</a:t>
            </a:r>
            <a:r>
              <a:rPr lang="pt-BR" b="1" dirty="0"/>
              <a:t>a</a:t>
            </a:r>
            <a:r>
              <a:rPr lang="pt-BR" dirty="0"/>
              <a:t>, </a:t>
            </a:r>
            <a:r>
              <a:rPr lang="pt-BR" b="1" dirty="0"/>
              <a:t>-um:</a:t>
            </a:r>
            <a:r>
              <a:rPr lang="pt-BR" dirty="0"/>
              <a:t> próprio</a:t>
            </a:r>
          </a:p>
        </p:txBody>
      </p:sp>
      <p:sp>
        <p:nvSpPr>
          <p:cNvPr id="36" name="CaixaDeTexto 35"/>
          <p:cNvSpPr txBox="1"/>
          <p:nvPr/>
        </p:nvSpPr>
        <p:spPr>
          <a:xfrm>
            <a:off x="395536" y="5291916"/>
            <a:ext cx="3492388" cy="369332"/>
          </a:xfrm>
          <a:prstGeom prst="rect">
            <a:avLst/>
          </a:prstGeom>
          <a:noFill/>
        </p:spPr>
        <p:txBody>
          <a:bodyPr wrap="square" rtlCol="0">
            <a:spAutoFit/>
          </a:bodyPr>
          <a:lstStyle/>
          <a:p>
            <a:r>
              <a:rPr lang="pt-BR" b="1" dirty="0" err="1"/>
              <a:t>merĭto</a:t>
            </a:r>
            <a:r>
              <a:rPr lang="pt-BR" dirty="0"/>
              <a:t>: (adv.) merecidamente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10">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anim calcmode="lin" valueType="num">
                                      <p:cBhvr>
                                        <p:cTn id="44" dur="1000" fill="hold"/>
                                        <p:tgtEl>
                                          <p:spTgt spid="30"/>
                                        </p:tgtEl>
                                        <p:attrNameLst>
                                          <p:attrName>ppt_x</p:attrName>
                                        </p:attrNameLst>
                                      </p:cBhvr>
                                      <p:tavLst>
                                        <p:tav tm="0">
                                          <p:val>
                                            <p:strVal val="#ppt_x"/>
                                          </p:val>
                                        </p:tav>
                                        <p:tav tm="100000">
                                          <p:val>
                                            <p:strVal val="#ppt_x"/>
                                          </p:val>
                                        </p:tav>
                                      </p:tavLst>
                                    </p:anim>
                                    <p:anim calcmode="lin" valueType="num">
                                      <p:cBhvr>
                                        <p:cTn id="4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fade">
                                      <p:cBhvr>
                                        <p:cTn id="63" dur="1000"/>
                                        <p:tgtEl>
                                          <p:spTgt spid="32"/>
                                        </p:tgtEl>
                                      </p:cBhvr>
                                    </p:animEffect>
                                    <p:anim calcmode="lin" valueType="num">
                                      <p:cBhvr>
                                        <p:cTn id="64" dur="1000" fill="hold"/>
                                        <p:tgtEl>
                                          <p:spTgt spid="32"/>
                                        </p:tgtEl>
                                        <p:attrNameLst>
                                          <p:attrName>ppt_x</p:attrName>
                                        </p:attrNameLst>
                                      </p:cBhvr>
                                      <p:tavLst>
                                        <p:tav tm="0">
                                          <p:val>
                                            <p:strVal val="#ppt_x"/>
                                          </p:val>
                                        </p:tav>
                                        <p:tav tm="100000">
                                          <p:val>
                                            <p:strVal val="#ppt_x"/>
                                          </p:val>
                                        </p:tav>
                                      </p:tavLst>
                                    </p:anim>
                                    <p:anim calcmode="lin" valueType="num">
                                      <p:cBhvr>
                                        <p:cTn id="65"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1000"/>
                                        <p:tgtEl>
                                          <p:spTgt spid="33"/>
                                        </p:tgtEl>
                                      </p:cBhvr>
                                    </p:animEffect>
                                    <p:anim calcmode="lin" valueType="num">
                                      <p:cBhvr>
                                        <p:cTn id="71" dur="1000" fill="hold"/>
                                        <p:tgtEl>
                                          <p:spTgt spid="33"/>
                                        </p:tgtEl>
                                        <p:attrNameLst>
                                          <p:attrName>ppt_x</p:attrName>
                                        </p:attrNameLst>
                                      </p:cBhvr>
                                      <p:tavLst>
                                        <p:tav tm="0">
                                          <p:val>
                                            <p:strVal val="#ppt_x"/>
                                          </p:val>
                                        </p:tav>
                                        <p:tav tm="100000">
                                          <p:val>
                                            <p:strVal val="#ppt_x"/>
                                          </p:val>
                                        </p:tav>
                                      </p:tavLst>
                                    </p:anim>
                                    <p:anim calcmode="lin" valueType="num">
                                      <p:cBhvr>
                                        <p:cTn id="7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fade">
                                      <p:cBhvr>
                                        <p:cTn id="77" dur="1000"/>
                                        <p:tgtEl>
                                          <p:spTgt spid="34"/>
                                        </p:tgtEl>
                                      </p:cBhvr>
                                    </p:animEffect>
                                    <p:anim calcmode="lin" valueType="num">
                                      <p:cBhvr>
                                        <p:cTn id="78" dur="1000" fill="hold"/>
                                        <p:tgtEl>
                                          <p:spTgt spid="34"/>
                                        </p:tgtEl>
                                        <p:attrNameLst>
                                          <p:attrName>ppt_x</p:attrName>
                                        </p:attrNameLst>
                                      </p:cBhvr>
                                      <p:tavLst>
                                        <p:tav tm="0">
                                          <p:val>
                                            <p:strVal val="#ppt_x"/>
                                          </p:val>
                                        </p:tav>
                                        <p:tav tm="100000">
                                          <p:val>
                                            <p:strVal val="#ppt_x"/>
                                          </p:val>
                                        </p:tav>
                                      </p:tavLst>
                                    </p:anim>
                                    <p:anim calcmode="lin" valueType="num">
                                      <p:cBhvr>
                                        <p:cTn id="7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1000"/>
                                        <p:tgtEl>
                                          <p:spTgt spid="35"/>
                                        </p:tgtEl>
                                      </p:cBhvr>
                                    </p:animEffect>
                                    <p:anim calcmode="lin" valueType="num">
                                      <p:cBhvr>
                                        <p:cTn id="85" dur="1000" fill="hold"/>
                                        <p:tgtEl>
                                          <p:spTgt spid="35"/>
                                        </p:tgtEl>
                                        <p:attrNameLst>
                                          <p:attrName>ppt_x</p:attrName>
                                        </p:attrNameLst>
                                      </p:cBhvr>
                                      <p:tavLst>
                                        <p:tav tm="0">
                                          <p:val>
                                            <p:strVal val="#ppt_x"/>
                                          </p:val>
                                        </p:tav>
                                        <p:tav tm="100000">
                                          <p:val>
                                            <p:strVal val="#ppt_x"/>
                                          </p:val>
                                        </p:tav>
                                      </p:tavLst>
                                    </p:anim>
                                    <p:anim calcmode="lin" valueType="num">
                                      <p:cBhvr>
                                        <p:cTn id="8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fade">
                                      <p:cBhvr>
                                        <p:cTn id="91" dur="1000"/>
                                        <p:tgtEl>
                                          <p:spTgt spid="36"/>
                                        </p:tgtEl>
                                      </p:cBhvr>
                                    </p:animEffect>
                                    <p:anim calcmode="lin" valueType="num">
                                      <p:cBhvr>
                                        <p:cTn id="92" dur="1000" fill="hold"/>
                                        <p:tgtEl>
                                          <p:spTgt spid="36"/>
                                        </p:tgtEl>
                                        <p:attrNameLst>
                                          <p:attrName>ppt_x</p:attrName>
                                        </p:attrNameLst>
                                      </p:cBhvr>
                                      <p:tavLst>
                                        <p:tav tm="0">
                                          <p:val>
                                            <p:strVal val="#ppt_x"/>
                                          </p:val>
                                        </p:tav>
                                        <p:tav tm="100000">
                                          <p:val>
                                            <p:strVal val="#ppt_x"/>
                                          </p:val>
                                        </p:tav>
                                      </p:tavLst>
                                    </p:anim>
                                    <p:anim calcmode="lin" valueType="num">
                                      <p:cBhvr>
                                        <p:cTn id="9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20"/>
                                        </p:tgtEl>
                                        <p:attrNameLst>
                                          <p:attrName>style.visibility</p:attrName>
                                        </p:attrNameLst>
                                      </p:cBhvr>
                                      <p:to>
                                        <p:strVal val="visible"/>
                                      </p:to>
                                    </p:set>
                                    <p:anim calcmode="lin" valueType="num">
                                      <p:cBhvr additive="base">
                                        <p:cTn id="98" dur="500" fill="hold"/>
                                        <p:tgtEl>
                                          <p:spTgt spid="20"/>
                                        </p:tgtEl>
                                        <p:attrNameLst>
                                          <p:attrName>ppt_x</p:attrName>
                                        </p:attrNameLst>
                                      </p:cBhvr>
                                      <p:tavLst>
                                        <p:tav tm="0">
                                          <p:val>
                                            <p:strVal val="#ppt_x"/>
                                          </p:val>
                                        </p:tav>
                                        <p:tav tm="100000">
                                          <p:val>
                                            <p:strVal val="#ppt_x"/>
                                          </p:val>
                                        </p:tav>
                                      </p:tavLst>
                                    </p:anim>
                                    <p:anim calcmode="lin" valueType="num">
                                      <p:cBhvr additive="base">
                                        <p:cTn id="9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0" grpId="0" build="p"/>
      <p:bldP spid="20" grpId="0"/>
      <p:bldP spid="17" grpId="0"/>
      <p:bldP spid="18" grpId="0"/>
      <p:bldP spid="19" grpId="0"/>
      <p:bldP spid="21" grpId="0"/>
      <p:bldP spid="30" grpId="0"/>
      <p:bldP spid="31" grpId="0"/>
      <p:bldP spid="32" grpId="0"/>
      <p:bldP spid="33" grpId="0"/>
      <p:bldP spid="34" grpId="0"/>
      <p:bldP spid="35"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2375758"/>
            <a:ext cx="8229600" cy="614354"/>
          </a:xfrm>
          <a:solidFill>
            <a:schemeClr val="accent3">
              <a:lumMod val="40000"/>
              <a:lumOff val="60000"/>
            </a:schemeClr>
          </a:solidFill>
        </p:spPr>
        <p:txBody>
          <a:bodyPr>
            <a:normAutofit/>
          </a:bodyPr>
          <a:lstStyle/>
          <a:p>
            <a:pPr>
              <a:buNone/>
            </a:pPr>
            <a:r>
              <a:rPr lang="pt-BR" dirty="0"/>
              <a:t>Canis per </a:t>
            </a:r>
            <a:r>
              <a:rPr lang="pt-BR" dirty="0" err="1"/>
              <a:t>flumen</a:t>
            </a:r>
            <a:r>
              <a:rPr lang="pt-BR" dirty="0"/>
              <a:t> </a:t>
            </a:r>
            <a:r>
              <a:rPr lang="pt-BR" dirty="0" err="1"/>
              <a:t>carnem</a:t>
            </a:r>
            <a:r>
              <a:rPr lang="pt-BR" dirty="0"/>
              <a:t> </a:t>
            </a:r>
            <a:r>
              <a:rPr lang="pt-BR" i="1" dirty="0" err="1"/>
              <a:t>q</a:t>
            </a:r>
            <a:r>
              <a:rPr lang="pt-BR" dirty="0" err="1"/>
              <a:t>um</a:t>
            </a:r>
            <a:r>
              <a:rPr lang="pt-BR" dirty="0"/>
              <a:t> </a:t>
            </a:r>
            <a:r>
              <a:rPr lang="pt-BR" dirty="0" err="1"/>
              <a:t>ferret</a:t>
            </a:r>
            <a:r>
              <a:rPr lang="pt-BR" dirty="0"/>
              <a:t> </a:t>
            </a:r>
            <a:r>
              <a:rPr lang="pt-BR" dirty="0" err="1"/>
              <a:t>natans</a:t>
            </a:r>
            <a:r>
              <a:rPr lang="pt-BR" dirty="0"/>
              <a:t>,</a:t>
            </a:r>
          </a:p>
        </p:txBody>
      </p:sp>
      <p:sp>
        <p:nvSpPr>
          <p:cNvPr id="16" name="CaixaDeTexto 15"/>
          <p:cNvSpPr txBox="1"/>
          <p:nvPr/>
        </p:nvSpPr>
        <p:spPr>
          <a:xfrm>
            <a:off x="571472" y="5733256"/>
            <a:ext cx="8215370" cy="369332"/>
          </a:xfrm>
          <a:prstGeom prst="rect">
            <a:avLst/>
          </a:prstGeom>
          <a:noFill/>
        </p:spPr>
        <p:txBody>
          <a:bodyPr wrap="square" rtlCol="0">
            <a:spAutoFit/>
          </a:bodyPr>
          <a:lstStyle/>
          <a:p>
            <a:r>
              <a:rPr lang="pt-BR" dirty="0" smtClean="0">
                <a:solidFill>
                  <a:srgbClr val="7030A0"/>
                </a:solidFill>
              </a:rPr>
              <a:t>Já que um cão levasse um pedaço de carne </a:t>
            </a:r>
            <a:r>
              <a:rPr lang="pt-BR" dirty="0">
                <a:solidFill>
                  <a:srgbClr val="7030A0"/>
                </a:solidFill>
              </a:rPr>
              <a:t>nadando por um </a:t>
            </a:r>
            <a:r>
              <a:rPr lang="pt-BR" dirty="0" smtClean="0">
                <a:solidFill>
                  <a:srgbClr val="7030A0"/>
                </a:solidFill>
              </a:rPr>
              <a:t>rio, </a:t>
            </a:r>
            <a:endParaRPr lang="pt-BR" dirty="0">
              <a:solidFill>
                <a:srgbClr val="7030A0"/>
              </a:solidFill>
            </a:endParaRPr>
          </a:p>
        </p:txBody>
      </p:sp>
      <p:sp>
        <p:nvSpPr>
          <p:cNvPr id="10" name="Espaço Reservado para Conteúdo 2"/>
          <p:cNvSpPr txBox="1">
            <a:spLocks/>
          </p:cNvSpPr>
          <p:nvPr/>
        </p:nvSpPr>
        <p:spPr>
          <a:xfrm>
            <a:off x="414366" y="4182798"/>
            <a:ext cx="8229600" cy="614354"/>
          </a:xfrm>
          <a:prstGeom prst="rect">
            <a:avLst/>
          </a:prstGeom>
          <a:solidFill>
            <a:schemeClr val="accent3">
              <a:lumMod val="40000"/>
              <a:lumOff val="60000"/>
            </a:schemeClr>
          </a:solidFill>
        </p:spPr>
        <p:txBody>
          <a:bodyPr vert="horz" lIns="91440" tIns="45720" rIns="91440" bIns="45720" rtlCol="0">
            <a:normAutofit/>
          </a:bodyPr>
          <a:lstStyle/>
          <a:p>
            <a:pPr>
              <a:buNone/>
            </a:pPr>
            <a:r>
              <a:rPr lang="en-US" sz="3200" dirty="0" err="1"/>
              <a:t>lympharum</a:t>
            </a:r>
            <a:r>
              <a:rPr lang="en-US" sz="3200" dirty="0"/>
              <a:t> in </a:t>
            </a:r>
            <a:r>
              <a:rPr lang="en-US" sz="3200" dirty="0" err="1"/>
              <a:t>speculo</a:t>
            </a:r>
            <a:r>
              <a:rPr lang="en-US" sz="3200" dirty="0"/>
              <a:t> </a:t>
            </a:r>
            <a:r>
              <a:rPr lang="en-US" sz="3200" dirty="0" err="1"/>
              <a:t>uidit</a:t>
            </a:r>
            <a:r>
              <a:rPr lang="en-US" sz="3200" dirty="0"/>
              <a:t> simulacrum </a:t>
            </a:r>
            <a:r>
              <a:rPr lang="en-US" sz="3200" dirty="0" err="1"/>
              <a:t>suum</a:t>
            </a:r>
            <a:r>
              <a:rPr lang="en-US" sz="3200" dirty="0"/>
              <a:t>,</a:t>
            </a:r>
            <a:endParaRPr lang="pt-BR" sz="3200" dirty="0"/>
          </a:p>
        </p:txBody>
      </p:sp>
      <p:sp>
        <p:nvSpPr>
          <p:cNvPr id="20" name="CaixaDeTexto 19"/>
          <p:cNvSpPr txBox="1"/>
          <p:nvPr/>
        </p:nvSpPr>
        <p:spPr>
          <a:xfrm>
            <a:off x="571472" y="6068216"/>
            <a:ext cx="8215370" cy="369332"/>
          </a:xfrm>
          <a:prstGeom prst="rect">
            <a:avLst/>
          </a:prstGeom>
          <a:noFill/>
        </p:spPr>
        <p:txBody>
          <a:bodyPr wrap="square" rtlCol="0">
            <a:spAutoFit/>
          </a:bodyPr>
          <a:lstStyle/>
          <a:p>
            <a:r>
              <a:rPr lang="pt-BR" dirty="0" smtClean="0">
                <a:solidFill>
                  <a:srgbClr val="7030A0"/>
                </a:solidFill>
              </a:rPr>
              <a:t>viu sua imagem no espelho das águas,</a:t>
            </a:r>
            <a:endParaRPr lang="pt-BR" dirty="0">
              <a:solidFill>
                <a:srgbClr val="7030A0"/>
              </a:solidFill>
            </a:endParaRPr>
          </a:p>
        </p:txBody>
      </p:sp>
      <p:sp>
        <p:nvSpPr>
          <p:cNvPr id="17" name="CaixaDeTexto 16"/>
          <p:cNvSpPr txBox="1"/>
          <p:nvPr/>
        </p:nvSpPr>
        <p:spPr>
          <a:xfrm>
            <a:off x="4550608" y="1345783"/>
            <a:ext cx="3981831" cy="369332"/>
          </a:xfrm>
          <a:prstGeom prst="rect">
            <a:avLst/>
          </a:prstGeom>
          <a:noFill/>
        </p:spPr>
        <p:txBody>
          <a:bodyPr wrap="square" rtlCol="0">
            <a:spAutoFit/>
          </a:bodyPr>
          <a:lstStyle/>
          <a:p>
            <a:r>
              <a:rPr lang="pt-BR" b="1" dirty="0"/>
              <a:t>fero</a:t>
            </a:r>
            <a:r>
              <a:rPr lang="pt-BR" dirty="0"/>
              <a:t>, </a:t>
            </a:r>
            <a:r>
              <a:rPr lang="pt-BR" b="1" dirty="0" err="1"/>
              <a:t>fers</a:t>
            </a:r>
            <a:r>
              <a:rPr lang="pt-BR" dirty="0"/>
              <a:t>, </a:t>
            </a:r>
            <a:r>
              <a:rPr lang="pt-BR" b="1" dirty="0"/>
              <a:t>ferre</a:t>
            </a:r>
            <a:r>
              <a:rPr lang="pt-BR" dirty="0"/>
              <a:t>, </a:t>
            </a:r>
            <a:r>
              <a:rPr lang="pt-BR" b="1" dirty="0" err="1" smtClean="0"/>
              <a:t>tuli</a:t>
            </a:r>
            <a:r>
              <a:rPr lang="pt-BR" b="1" dirty="0" smtClean="0"/>
              <a:t>, </a:t>
            </a:r>
            <a:r>
              <a:rPr lang="pt-BR" b="1" dirty="0" err="1" smtClean="0"/>
              <a:t>latum</a:t>
            </a:r>
            <a:r>
              <a:rPr lang="pt-BR" dirty="0" smtClean="0"/>
              <a:t>: </a:t>
            </a:r>
            <a:r>
              <a:rPr lang="pt-BR" dirty="0"/>
              <a:t>levar, trazer</a:t>
            </a:r>
          </a:p>
        </p:txBody>
      </p:sp>
      <p:sp>
        <p:nvSpPr>
          <p:cNvPr id="9" name="CaixaDeTexto 8"/>
          <p:cNvSpPr txBox="1"/>
          <p:nvPr/>
        </p:nvSpPr>
        <p:spPr>
          <a:xfrm>
            <a:off x="571472" y="779011"/>
            <a:ext cx="2088232" cy="646331"/>
          </a:xfrm>
          <a:prstGeom prst="rect">
            <a:avLst/>
          </a:prstGeom>
          <a:noFill/>
        </p:spPr>
        <p:txBody>
          <a:bodyPr wrap="square" rtlCol="0">
            <a:spAutoFit/>
          </a:bodyPr>
          <a:lstStyle/>
          <a:p>
            <a:r>
              <a:rPr lang="pt-BR" b="1" dirty="0"/>
              <a:t>canis</a:t>
            </a:r>
            <a:r>
              <a:rPr lang="pt-BR" dirty="0"/>
              <a:t>, </a:t>
            </a:r>
            <a:r>
              <a:rPr lang="pt-BR" b="1" dirty="0"/>
              <a:t>-</a:t>
            </a:r>
            <a:r>
              <a:rPr lang="pt-BR" b="1" dirty="0" err="1"/>
              <a:t>is</a:t>
            </a:r>
            <a:r>
              <a:rPr lang="pt-BR" dirty="0"/>
              <a:t>: (m e f) cão, cadela</a:t>
            </a:r>
          </a:p>
        </p:txBody>
      </p:sp>
      <p:sp>
        <p:nvSpPr>
          <p:cNvPr id="11" name="CaixaDeTexto 10"/>
          <p:cNvSpPr txBox="1"/>
          <p:nvPr/>
        </p:nvSpPr>
        <p:spPr>
          <a:xfrm>
            <a:off x="4572000" y="1716856"/>
            <a:ext cx="3816424" cy="369332"/>
          </a:xfrm>
          <a:prstGeom prst="rect">
            <a:avLst/>
          </a:prstGeom>
          <a:noFill/>
        </p:spPr>
        <p:txBody>
          <a:bodyPr wrap="square" rtlCol="0">
            <a:spAutoFit/>
          </a:bodyPr>
          <a:lstStyle/>
          <a:p>
            <a:r>
              <a:rPr lang="pt-BR" b="1" dirty="0" err="1"/>
              <a:t>carnis</a:t>
            </a:r>
            <a:r>
              <a:rPr lang="pt-BR" b="1" dirty="0"/>
              <a:t>, -</a:t>
            </a:r>
            <a:r>
              <a:rPr lang="pt-BR" b="1" dirty="0" err="1"/>
              <a:t>is</a:t>
            </a:r>
            <a:r>
              <a:rPr lang="pt-BR" b="1" dirty="0"/>
              <a:t> </a:t>
            </a:r>
            <a:r>
              <a:rPr lang="pt-BR" dirty="0"/>
              <a:t>ou </a:t>
            </a:r>
            <a:r>
              <a:rPr lang="pt-BR" b="1" dirty="0"/>
              <a:t>caro, </a:t>
            </a:r>
            <a:r>
              <a:rPr lang="pt-BR" b="1" dirty="0" err="1"/>
              <a:t>carnis</a:t>
            </a:r>
            <a:r>
              <a:rPr lang="pt-BR" b="1" dirty="0"/>
              <a:t>: </a:t>
            </a:r>
            <a:r>
              <a:rPr lang="pt-BR" dirty="0"/>
              <a:t>(f)</a:t>
            </a:r>
            <a:r>
              <a:rPr lang="pt-BR" b="1" dirty="0"/>
              <a:t> </a:t>
            </a:r>
            <a:r>
              <a:rPr lang="pt-BR" dirty="0"/>
              <a:t>carne</a:t>
            </a:r>
          </a:p>
        </p:txBody>
      </p:sp>
      <p:sp>
        <p:nvSpPr>
          <p:cNvPr id="12" name="CaixaDeTexto 11"/>
          <p:cNvSpPr txBox="1"/>
          <p:nvPr/>
        </p:nvSpPr>
        <p:spPr>
          <a:xfrm>
            <a:off x="571472" y="1689356"/>
            <a:ext cx="2088232" cy="369332"/>
          </a:xfrm>
          <a:prstGeom prst="rect">
            <a:avLst/>
          </a:prstGeom>
          <a:noFill/>
        </p:spPr>
        <p:txBody>
          <a:bodyPr wrap="square" rtlCol="0">
            <a:spAutoFit/>
          </a:bodyPr>
          <a:lstStyle/>
          <a:p>
            <a:r>
              <a:rPr lang="pt-BR" b="1" dirty="0" err="1"/>
              <a:t>flumen</a:t>
            </a:r>
            <a:r>
              <a:rPr lang="pt-BR" b="1" dirty="0"/>
              <a:t>, -</a:t>
            </a:r>
            <a:r>
              <a:rPr lang="pt-BR" b="1" dirty="0" err="1"/>
              <a:t>ĭnis</a:t>
            </a:r>
            <a:r>
              <a:rPr lang="pt-BR" b="1" dirty="0"/>
              <a:t>: </a:t>
            </a:r>
            <a:r>
              <a:rPr lang="pt-BR" dirty="0"/>
              <a:t>(n) rio</a:t>
            </a:r>
          </a:p>
        </p:txBody>
      </p:sp>
      <p:sp>
        <p:nvSpPr>
          <p:cNvPr id="13" name="CaixaDeTexto 12"/>
          <p:cNvSpPr txBox="1"/>
          <p:nvPr/>
        </p:nvSpPr>
        <p:spPr>
          <a:xfrm>
            <a:off x="563302" y="1351415"/>
            <a:ext cx="3648658" cy="369332"/>
          </a:xfrm>
          <a:prstGeom prst="rect">
            <a:avLst/>
          </a:prstGeom>
          <a:noFill/>
        </p:spPr>
        <p:txBody>
          <a:bodyPr wrap="square" rtlCol="0">
            <a:spAutoFit/>
          </a:bodyPr>
          <a:lstStyle/>
          <a:p>
            <a:r>
              <a:rPr lang="pt-BR" b="1" dirty="0"/>
              <a:t>per: </a:t>
            </a:r>
            <a:r>
              <a:rPr lang="pt-BR" dirty="0"/>
              <a:t>(prep. de acus.) por, através de</a:t>
            </a:r>
          </a:p>
        </p:txBody>
      </p:sp>
      <p:sp>
        <p:nvSpPr>
          <p:cNvPr id="14" name="CaixaDeTexto 13"/>
          <p:cNvSpPr txBox="1"/>
          <p:nvPr/>
        </p:nvSpPr>
        <p:spPr>
          <a:xfrm>
            <a:off x="4590680" y="708744"/>
            <a:ext cx="4196162" cy="646331"/>
          </a:xfrm>
          <a:prstGeom prst="rect">
            <a:avLst/>
          </a:prstGeom>
          <a:noFill/>
        </p:spPr>
        <p:txBody>
          <a:bodyPr wrap="square" rtlCol="0">
            <a:spAutoFit/>
          </a:bodyPr>
          <a:lstStyle/>
          <a:p>
            <a:r>
              <a:rPr lang="pt-BR" b="1" dirty="0"/>
              <a:t>cum: </a:t>
            </a:r>
            <a:r>
              <a:rPr lang="pt-BR" dirty="0"/>
              <a:t>(conj.) como, logo que, já que (sentido causal, com verbo no subjuntivo)</a:t>
            </a:r>
          </a:p>
        </p:txBody>
      </p:sp>
      <p:sp>
        <p:nvSpPr>
          <p:cNvPr id="18" name="CaixaDeTexto 17"/>
          <p:cNvSpPr txBox="1"/>
          <p:nvPr/>
        </p:nvSpPr>
        <p:spPr>
          <a:xfrm>
            <a:off x="4633311" y="3083267"/>
            <a:ext cx="3816424" cy="369332"/>
          </a:xfrm>
          <a:prstGeom prst="rect">
            <a:avLst/>
          </a:prstGeom>
          <a:noFill/>
        </p:spPr>
        <p:txBody>
          <a:bodyPr wrap="square" rtlCol="0">
            <a:spAutoFit/>
          </a:bodyPr>
          <a:lstStyle/>
          <a:p>
            <a:r>
              <a:rPr lang="pt-BR" b="1" dirty="0" err="1"/>
              <a:t>uideo</a:t>
            </a:r>
            <a:r>
              <a:rPr lang="pt-BR" b="1" dirty="0"/>
              <a:t>, -es, -ere, </a:t>
            </a:r>
            <a:r>
              <a:rPr lang="pt-BR" b="1" dirty="0" err="1"/>
              <a:t>uidi</a:t>
            </a:r>
            <a:r>
              <a:rPr lang="pt-BR" b="1" dirty="0"/>
              <a:t>, </a:t>
            </a:r>
            <a:r>
              <a:rPr lang="pt-BR" b="1" dirty="0" err="1"/>
              <a:t>uisum</a:t>
            </a:r>
            <a:r>
              <a:rPr lang="pt-BR" b="1" dirty="0"/>
              <a:t>:</a:t>
            </a:r>
            <a:r>
              <a:rPr lang="pt-BR" dirty="0"/>
              <a:t> ver</a:t>
            </a:r>
          </a:p>
        </p:txBody>
      </p:sp>
      <p:sp>
        <p:nvSpPr>
          <p:cNvPr id="19" name="CaixaDeTexto 18"/>
          <p:cNvSpPr txBox="1"/>
          <p:nvPr/>
        </p:nvSpPr>
        <p:spPr>
          <a:xfrm>
            <a:off x="4644008" y="3371299"/>
            <a:ext cx="3816424" cy="369332"/>
          </a:xfrm>
          <a:prstGeom prst="rect">
            <a:avLst/>
          </a:prstGeom>
          <a:noFill/>
        </p:spPr>
        <p:txBody>
          <a:bodyPr wrap="square" rtlCol="0">
            <a:spAutoFit/>
          </a:bodyPr>
          <a:lstStyle/>
          <a:p>
            <a:r>
              <a:rPr lang="pt-BR" b="1" dirty="0" err="1"/>
              <a:t>simulacrum</a:t>
            </a:r>
            <a:r>
              <a:rPr lang="pt-BR" dirty="0"/>
              <a:t>, </a:t>
            </a:r>
            <a:r>
              <a:rPr lang="pt-BR" b="1" dirty="0"/>
              <a:t>-i</a:t>
            </a:r>
            <a:r>
              <a:rPr lang="pt-BR" dirty="0"/>
              <a:t>: (n) imagem, retrato</a:t>
            </a:r>
          </a:p>
        </p:txBody>
      </p:sp>
      <p:sp>
        <p:nvSpPr>
          <p:cNvPr id="21" name="CaixaDeTexto 20"/>
          <p:cNvSpPr txBox="1"/>
          <p:nvPr/>
        </p:nvSpPr>
        <p:spPr>
          <a:xfrm>
            <a:off x="4644008" y="3650039"/>
            <a:ext cx="3816424" cy="369332"/>
          </a:xfrm>
          <a:prstGeom prst="rect">
            <a:avLst/>
          </a:prstGeom>
          <a:noFill/>
        </p:spPr>
        <p:txBody>
          <a:bodyPr wrap="square" rtlCol="0">
            <a:spAutoFit/>
          </a:bodyPr>
          <a:lstStyle/>
          <a:p>
            <a:r>
              <a:rPr lang="pt-BR" b="1" dirty="0" err="1"/>
              <a:t>suus</a:t>
            </a:r>
            <a:r>
              <a:rPr lang="pt-BR" dirty="0"/>
              <a:t>, </a:t>
            </a:r>
            <a:r>
              <a:rPr lang="pt-BR" b="1" dirty="0"/>
              <a:t>-a</a:t>
            </a:r>
            <a:r>
              <a:rPr lang="pt-BR" dirty="0"/>
              <a:t>, </a:t>
            </a:r>
            <a:r>
              <a:rPr lang="pt-BR" b="1" dirty="0" err="1"/>
              <a:t>suum</a:t>
            </a:r>
            <a:r>
              <a:rPr lang="pt-BR" dirty="0"/>
              <a:t>: (pron.) seu, sua</a:t>
            </a:r>
          </a:p>
        </p:txBody>
      </p:sp>
      <p:sp>
        <p:nvSpPr>
          <p:cNvPr id="22" name="CaixaDeTexto 21"/>
          <p:cNvSpPr txBox="1"/>
          <p:nvPr/>
        </p:nvSpPr>
        <p:spPr>
          <a:xfrm>
            <a:off x="479419" y="3427823"/>
            <a:ext cx="3816424" cy="369332"/>
          </a:xfrm>
          <a:prstGeom prst="rect">
            <a:avLst/>
          </a:prstGeom>
          <a:noFill/>
        </p:spPr>
        <p:txBody>
          <a:bodyPr wrap="square" rtlCol="0">
            <a:spAutoFit/>
          </a:bodyPr>
          <a:lstStyle/>
          <a:p>
            <a:r>
              <a:rPr lang="pt-BR" b="1" dirty="0" err="1"/>
              <a:t>specŭlum</a:t>
            </a:r>
            <a:r>
              <a:rPr lang="pt-BR" dirty="0"/>
              <a:t>, </a:t>
            </a:r>
            <a:r>
              <a:rPr lang="pt-BR" b="1" dirty="0"/>
              <a:t>-i</a:t>
            </a:r>
            <a:r>
              <a:rPr lang="pt-BR" dirty="0"/>
              <a:t>: (n) espelho</a:t>
            </a:r>
          </a:p>
        </p:txBody>
      </p:sp>
      <p:sp>
        <p:nvSpPr>
          <p:cNvPr id="23" name="CaixaDeTexto 22"/>
          <p:cNvSpPr txBox="1"/>
          <p:nvPr/>
        </p:nvSpPr>
        <p:spPr>
          <a:xfrm>
            <a:off x="480177" y="3155275"/>
            <a:ext cx="3816424" cy="369332"/>
          </a:xfrm>
          <a:prstGeom prst="rect">
            <a:avLst/>
          </a:prstGeom>
          <a:noFill/>
        </p:spPr>
        <p:txBody>
          <a:bodyPr wrap="square" rtlCol="0">
            <a:spAutoFit/>
          </a:bodyPr>
          <a:lstStyle/>
          <a:p>
            <a:r>
              <a:rPr lang="pt-BR" b="1" dirty="0" smtClean="0"/>
              <a:t>in</a:t>
            </a:r>
            <a:r>
              <a:rPr lang="pt-BR" dirty="0" smtClean="0"/>
              <a:t>: (prep.) em</a:t>
            </a:r>
            <a:endParaRPr lang="pt-BR" dirty="0"/>
          </a:p>
        </p:txBody>
      </p:sp>
      <p:sp>
        <p:nvSpPr>
          <p:cNvPr id="24" name="CaixaDeTexto 23"/>
          <p:cNvSpPr txBox="1"/>
          <p:nvPr/>
        </p:nvSpPr>
        <p:spPr>
          <a:xfrm>
            <a:off x="480177" y="3722047"/>
            <a:ext cx="3816424" cy="369332"/>
          </a:xfrm>
          <a:prstGeom prst="rect">
            <a:avLst/>
          </a:prstGeom>
          <a:noFill/>
        </p:spPr>
        <p:txBody>
          <a:bodyPr wrap="square" rtlCol="0">
            <a:spAutoFit/>
          </a:bodyPr>
          <a:lstStyle/>
          <a:p>
            <a:r>
              <a:rPr lang="pt-BR" b="1" dirty="0" err="1"/>
              <a:t>lympha</a:t>
            </a:r>
            <a:r>
              <a:rPr lang="pt-BR" dirty="0"/>
              <a:t>, </a:t>
            </a:r>
            <a:r>
              <a:rPr lang="pt-BR" b="1" dirty="0"/>
              <a:t>-</a:t>
            </a:r>
            <a:r>
              <a:rPr lang="pt-BR" b="1" dirty="0" err="1"/>
              <a:t>ae</a:t>
            </a:r>
            <a:r>
              <a:rPr lang="pt-BR" dirty="0"/>
              <a:t>: (f) água</a:t>
            </a:r>
          </a:p>
        </p:txBody>
      </p:sp>
      <p:sp>
        <p:nvSpPr>
          <p:cNvPr id="25" name="CaixaDeTexto 24"/>
          <p:cNvSpPr txBox="1"/>
          <p:nvPr/>
        </p:nvSpPr>
        <p:spPr>
          <a:xfrm>
            <a:off x="606000" y="409679"/>
            <a:ext cx="3816424" cy="369332"/>
          </a:xfrm>
          <a:prstGeom prst="rect">
            <a:avLst/>
          </a:prstGeom>
          <a:noFill/>
        </p:spPr>
        <p:txBody>
          <a:bodyPr wrap="square" rtlCol="0">
            <a:spAutoFit/>
          </a:bodyPr>
          <a:lstStyle/>
          <a:p>
            <a:r>
              <a:rPr lang="pt-BR" b="1" dirty="0" err="1"/>
              <a:t>n</a:t>
            </a:r>
            <a:r>
              <a:rPr lang="pt-BR" b="1" dirty="0" err="1" smtClean="0"/>
              <a:t>atans</a:t>
            </a:r>
            <a:r>
              <a:rPr lang="pt-BR" b="1" dirty="0" smtClean="0"/>
              <a:t> (gen. </a:t>
            </a:r>
            <a:r>
              <a:rPr lang="pt-BR" b="1" dirty="0" err="1" smtClean="0"/>
              <a:t>natantis</a:t>
            </a:r>
            <a:r>
              <a:rPr lang="pt-BR" b="1" dirty="0" smtClean="0"/>
              <a:t>): </a:t>
            </a:r>
            <a:r>
              <a:rPr lang="pt-BR" dirty="0" smtClean="0"/>
              <a:t>nadando</a:t>
            </a:r>
            <a:endParaRPr lang="pt-BR" dirty="0"/>
          </a:p>
        </p:txBody>
      </p:sp>
    </p:spTree>
    <p:extLst>
      <p:ext uri="{BB962C8B-B14F-4D97-AF65-F5344CB8AC3E}">
        <p14:creationId xmlns:p14="http://schemas.microsoft.com/office/powerpoint/2010/main" val="198920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10">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1000"/>
                                        <p:tgtEl>
                                          <p:spTgt spid="12"/>
                                        </p:tgtEl>
                                      </p:cBhvr>
                                    </p:animEffect>
                                    <p:anim calcmode="lin" valueType="num">
                                      <p:cBhvr>
                                        <p:cTn id="44" dur="1000" fill="hold"/>
                                        <p:tgtEl>
                                          <p:spTgt spid="12"/>
                                        </p:tgtEl>
                                        <p:attrNameLst>
                                          <p:attrName>ppt_x</p:attrName>
                                        </p:attrNameLst>
                                      </p:cBhvr>
                                      <p:tavLst>
                                        <p:tav tm="0">
                                          <p:val>
                                            <p:strVal val="#ppt_x"/>
                                          </p:val>
                                        </p:tav>
                                        <p:tav tm="100000">
                                          <p:val>
                                            <p:strVal val="#ppt_x"/>
                                          </p:val>
                                        </p:tav>
                                      </p:tavLst>
                                    </p:anim>
                                    <p:anim calcmode="lin" valueType="num">
                                      <p:cBhvr>
                                        <p:cTn id="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ppt_x"/>
                                          </p:val>
                                        </p:tav>
                                        <p:tav tm="100000">
                                          <p:val>
                                            <p:strVal val="#ppt_x"/>
                                          </p:val>
                                        </p:tav>
                                      </p:tavLst>
                                    </p:anim>
                                    <p:anim calcmode="lin" valueType="num">
                                      <p:cBhvr additive="base">
                                        <p:cTn id="6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Effect transition="in" filter="fade">
                                      <p:cBhvr>
                                        <p:cTn id="84" dur="1000"/>
                                        <p:tgtEl>
                                          <p:spTgt spid="21"/>
                                        </p:tgtEl>
                                      </p:cBhvr>
                                    </p:animEffect>
                                    <p:anim calcmode="lin" valueType="num">
                                      <p:cBhvr>
                                        <p:cTn id="85" dur="1000" fill="hold"/>
                                        <p:tgtEl>
                                          <p:spTgt spid="21"/>
                                        </p:tgtEl>
                                        <p:attrNameLst>
                                          <p:attrName>ppt_x</p:attrName>
                                        </p:attrNameLst>
                                      </p:cBhvr>
                                      <p:tavLst>
                                        <p:tav tm="0">
                                          <p:val>
                                            <p:strVal val="#ppt_x"/>
                                          </p:val>
                                        </p:tav>
                                        <p:tav tm="100000">
                                          <p:val>
                                            <p:strVal val="#ppt_x"/>
                                          </p:val>
                                        </p:tav>
                                      </p:tavLst>
                                    </p:anim>
                                    <p:anim calcmode="lin" valueType="num">
                                      <p:cBhvr>
                                        <p:cTn id="8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fade">
                                      <p:cBhvr>
                                        <p:cTn id="91" dur="1000"/>
                                        <p:tgtEl>
                                          <p:spTgt spid="22"/>
                                        </p:tgtEl>
                                      </p:cBhvr>
                                    </p:animEffect>
                                    <p:anim calcmode="lin" valueType="num">
                                      <p:cBhvr>
                                        <p:cTn id="92" dur="1000" fill="hold"/>
                                        <p:tgtEl>
                                          <p:spTgt spid="22"/>
                                        </p:tgtEl>
                                        <p:attrNameLst>
                                          <p:attrName>ppt_x</p:attrName>
                                        </p:attrNameLst>
                                      </p:cBhvr>
                                      <p:tavLst>
                                        <p:tav tm="0">
                                          <p:val>
                                            <p:strVal val="#ppt_x"/>
                                          </p:val>
                                        </p:tav>
                                        <p:tav tm="100000">
                                          <p:val>
                                            <p:strVal val="#ppt_x"/>
                                          </p:val>
                                        </p:tav>
                                      </p:tavLst>
                                    </p:anim>
                                    <p:anim calcmode="lin" valueType="num">
                                      <p:cBhvr>
                                        <p:cTn id="9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ppt_x"/>
                                          </p:val>
                                        </p:tav>
                                        <p:tav tm="100000">
                                          <p:val>
                                            <p:strVal val="#ppt_x"/>
                                          </p:val>
                                        </p:tav>
                                      </p:tavLst>
                                    </p:anim>
                                    <p:anim calcmode="lin" valueType="num">
                                      <p:cBhvr additive="base">
                                        <p:cTn id="1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0" grpId="0" build="p"/>
      <p:bldP spid="20" grpId="0"/>
      <p:bldP spid="17" grpId="0"/>
      <p:bldP spid="9" grpId="0"/>
      <p:bldP spid="11" grpId="0"/>
      <p:bldP spid="12" grpId="0"/>
      <p:bldP spid="13" grpId="0"/>
      <p:bldP spid="14" grpId="0"/>
      <p:bldP spid="18" grpId="0"/>
      <p:bldP spid="19" grpId="0"/>
      <p:bldP spid="21" grpId="0"/>
      <p:bldP spid="22" grpId="0"/>
      <p:bldP spid="2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2145427"/>
            <a:ext cx="8229600" cy="614354"/>
          </a:xfrm>
          <a:solidFill>
            <a:schemeClr val="accent3">
              <a:lumMod val="40000"/>
              <a:lumOff val="60000"/>
            </a:schemeClr>
          </a:solidFill>
        </p:spPr>
        <p:txBody>
          <a:bodyPr>
            <a:normAutofit/>
          </a:bodyPr>
          <a:lstStyle/>
          <a:p>
            <a:pPr>
              <a:buNone/>
            </a:pPr>
            <a:r>
              <a:rPr lang="pt-BR" dirty="0" err="1"/>
              <a:t>aliam</a:t>
            </a:r>
            <a:r>
              <a:rPr lang="pt-BR" i="1" dirty="0" err="1"/>
              <a:t>que</a:t>
            </a:r>
            <a:r>
              <a:rPr lang="pt-BR" dirty="0"/>
              <a:t> </a:t>
            </a:r>
            <a:r>
              <a:rPr lang="pt-BR" dirty="0" err="1"/>
              <a:t>praedam</a:t>
            </a:r>
            <a:r>
              <a:rPr lang="pt-BR" dirty="0"/>
              <a:t> iam </a:t>
            </a:r>
            <a:r>
              <a:rPr lang="pt-BR" dirty="0" err="1"/>
              <a:t>ab</a:t>
            </a:r>
            <a:r>
              <a:rPr lang="pt-BR" dirty="0"/>
              <a:t> alio </a:t>
            </a:r>
            <a:r>
              <a:rPr lang="pt-BR" dirty="0" err="1"/>
              <a:t>ferri</a:t>
            </a:r>
            <a:r>
              <a:rPr lang="pt-BR" dirty="0"/>
              <a:t> </a:t>
            </a:r>
            <a:r>
              <a:rPr lang="pt-BR" dirty="0" err="1"/>
              <a:t>putans</a:t>
            </a:r>
            <a:endParaRPr lang="pt-BR" dirty="0"/>
          </a:p>
        </p:txBody>
      </p:sp>
      <p:sp>
        <p:nvSpPr>
          <p:cNvPr id="16" name="CaixaDeTexto 15"/>
          <p:cNvSpPr txBox="1"/>
          <p:nvPr/>
        </p:nvSpPr>
        <p:spPr>
          <a:xfrm>
            <a:off x="571472" y="5949280"/>
            <a:ext cx="8215370" cy="369332"/>
          </a:xfrm>
          <a:prstGeom prst="rect">
            <a:avLst/>
          </a:prstGeom>
          <a:noFill/>
        </p:spPr>
        <p:txBody>
          <a:bodyPr wrap="square" rtlCol="0">
            <a:spAutoFit/>
          </a:bodyPr>
          <a:lstStyle/>
          <a:p>
            <a:r>
              <a:rPr lang="pt-BR" dirty="0" smtClean="0">
                <a:solidFill>
                  <a:srgbClr val="7030A0"/>
                </a:solidFill>
              </a:rPr>
              <a:t>e imaginando uma outra presa ser levada por outro (cão) logo quis arrebatá-la;</a:t>
            </a:r>
            <a:endParaRPr lang="pt-BR" dirty="0">
              <a:solidFill>
                <a:srgbClr val="7030A0"/>
              </a:solidFill>
            </a:endParaRPr>
          </a:p>
        </p:txBody>
      </p:sp>
      <p:sp>
        <p:nvSpPr>
          <p:cNvPr id="10" name="Espaço Reservado para Conteúdo 2"/>
          <p:cNvSpPr txBox="1">
            <a:spLocks/>
          </p:cNvSpPr>
          <p:nvPr/>
        </p:nvSpPr>
        <p:spPr>
          <a:xfrm>
            <a:off x="414366" y="3952467"/>
            <a:ext cx="8229600" cy="614354"/>
          </a:xfrm>
          <a:prstGeom prst="rect">
            <a:avLst/>
          </a:prstGeom>
          <a:solidFill>
            <a:schemeClr val="accent3">
              <a:lumMod val="40000"/>
              <a:lumOff val="60000"/>
            </a:schemeClr>
          </a:solidFill>
        </p:spPr>
        <p:txBody>
          <a:bodyPr vert="horz" lIns="91440" tIns="45720" rIns="91440" bIns="45720" rtlCol="0">
            <a:normAutofit/>
          </a:bodyPr>
          <a:lstStyle/>
          <a:p>
            <a:pPr>
              <a:buNone/>
            </a:pPr>
            <a:r>
              <a:rPr lang="pt-BR" sz="3200" dirty="0" err="1"/>
              <a:t>eripere</a:t>
            </a:r>
            <a:r>
              <a:rPr lang="pt-BR" sz="3200" dirty="0"/>
              <a:t> </a:t>
            </a:r>
            <a:r>
              <a:rPr lang="pt-BR" sz="3200" dirty="0" err="1"/>
              <a:t>uoluit</a:t>
            </a:r>
            <a:r>
              <a:rPr lang="pt-BR" sz="3200" dirty="0" smtClean="0"/>
              <a:t>; </a:t>
            </a:r>
            <a:r>
              <a:rPr lang="pt-BR" sz="3200" dirty="0" err="1"/>
              <a:t>uerum</a:t>
            </a:r>
            <a:r>
              <a:rPr lang="pt-BR" sz="3200" dirty="0"/>
              <a:t> </a:t>
            </a:r>
            <a:r>
              <a:rPr lang="pt-BR" sz="3200" dirty="0" err="1"/>
              <a:t>decepta</a:t>
            </a:r>
            <a:r>
              <a:rPr lang="pt-BR" sz="3200" dirty="0"/>
              <a:t> </a:t>
            </a:r>
            <a:r>
              <a:rPr lang="pt-BR" sz="3200" dirty="0" err="1"/>
              <a:t>auiditas</a:t>
            </a:r>
            <a:endParaRPr lang="pt-BR" sz="3200" dirty="0"/>
          </a:p>
        </p:txBody>
      </p:sp>
      <p:sp>
        <p:nvSpPr>
          <p:cNvPr id="20" name="CaixaDeTexto 19"/>
          <p:cNvSpPr txBox="1"/>
          <p:nvPr/>
        </p:nvSpPr>
        <p:spPr>
          <a:xfrm>
            <a:off x="571472" y="6284240"/>
            <a:ext cx="8215370" cy="369332"/>
          </a:xfrm>
          <a:prstGeom prst="rect">
            <a:avLst/>
          </a:prstGeom>
          <a:noFill/>
        </p:spPr>
        <p:txBody>
          <a:bodyPr wrap="square" rtlCol="0">
            <a:spAutoFit/>
          </a:bodyPr>
          <a:lstStyle/>
          <a:p>
            <a:r>
              <a:rPr lang="pt-BR" dirty="0" smtClean="0">
                <a:solidFill>
                  <a:srgbClr val="7030A0"/>
                </a:solidFill>
              </a:rPr>
              <a:t>contudo, a cobiça foi enganada</a:t>
            </a:r>
            <a:endParaRPr lang="pt-BR" dirty="0">
              <a:solidFill>
                <a:srgbClr val="7030A0"/>
              </a:solidFill>
            </a:endParaRPr>
          </a:p>
        </p:txBody>
      </p:sp>
      <p:sp>
        <p:nvSpPr>
          <p:cNvPr id="17" name="CaixaDeTexto 16"/>
          <p:cNvSpPr txBox="1"/>
          <p:nvPr/>
        </p:nvSpPr>
        <p:spPr>
          <a:xfrm>
            <a:off x="571472" y="260648"/>
            <a:ext cx="2088232" cy="369332"/>
          </a:xfrm>
          <a:prstGeom prst="rect">
            <a:avLst/>
          </a:prstGeom>
          <a:noFill/>
        </p:spPr>
        <p:txBody>
          <a:bodyPr wrap="square" rtlCol="0">
            <a:spAutoFit/>
          </a:bodyPr>
          <a:lstStyle/>
          <a:p>
            <a:r>
              <a:rPr lang="pt-BR" b="1" dirty="0"/>
              <a:t>-que:</a:t>
            </a:r>
            <a:r>
              <a:rPr lang="pt-BR" dirty="0"/>
              <a:t> (part. </a:t>
            </a:r>
            <a:r>
              <a:rPr lang="pt-BR" dirty="0" err="1"/>
              <a:t>encl</a:t>
            </a:r>
            <a:r>
              <a:rPr lang="pt-BR" dirty="0"/>
              <a:t>.) e</a:t>
            </a:r>
          </a:p>
        </p:txBody>
      </p:sp>
      <p:sp>
        <p:nvSpPr>
          <p:cNvPr id="7" name="CaixaDeTexto 6"/>
          <p:cNvSpPr txBox="1"/>
          <p:nvPr/>
        </p:nvSpPr>
        <p:spPr>
          <a:xfrm>
            <a:off x="5004048" y="332656"/>
            <a:ext cx="3960440" cy="1477328"/>
          </a:xfrm>
          <a:prstGeom prst="rect">
            <a:avLst/>
          </a:prstGeom>
          <a:noFill/>
        </p:spPr>
        <p:txBody>
          <a:bodyPr wrap="square" rtlCol="0">
            <a:spAutoFit/>
          </a:bodyPr>
          <a:lstStyle/>
          <a:p>
            <a:r>
              <a:rPr lang="pt-BR" b="1" dirty="0"/>
              <a:t>puto</a:t>
            </a:r>
            <a:r>
              <a:rPr lang="pt-BR" dirty="0"/>
              <a:t>, </a:t>
            </a:r>
            <a:r>
              <a:rPr lang="pt-BR" b="1" dirty="0"/>
              <a:t>-as</a:t>
            </a:r>
            <a:r>
              <a:rPr lang="pt-BR" dirty="0"/>
              <a:t>, </a:t>
            </a:r>
            <a:r>
              <a:rPr lang="pt-BR" b="1" dirty="0"/>
              <a:t>-are</a:t>
            </a:r>
            <a:r>
              <a:rPr lang="pt-BR" dirty="0"/>
              <a:t>, </a:t>
            </a:r>
            <a:r>
              <a:rPr lang="pt-BR" b="1" dirty="0"/>
              <a:t>-</a:t>
            </a:r>
            <a:r>
              <a:rPr lang="pt-BR" b="1" dirty="0" err="1"/>
              <a:t>aui</a:t>
            </a:r>
            <a:r>
              <a:rPr lang="pt-BR" dirty="0"/>
              <a:t>, </a:t>
            </a:r>
            <a:r>
              <a:rPr lang="pt-BR" b="1" dirty="0"/>
              <a:t>-atum</a:t>
            </a:r>
            <a:r>
              <a:rPr lang="pt-BR" dirty="0"/>
              <a:t>: julgar, considerar, crer, pensar, imaginar, supor. </a:t>
            </a:r>
            <a:endParaRPr lang="pt-BR" dirty="0" smtClean="0"/>
          </a:p>
          <a:p>
            <a:r>
              <a:rPr lang="pt-BR" b="1" dirty="0" err="1" smtClean="0"/>
              <a:t>Putans</a:t>
            </a:r>
            <a:r>
              <a:rPr lang="pt-BR" dirty="0" smtClean="0"/>
              <a:t> </a:t>
            </a:r>
            <a:r>
              <a:rPr lang="pt-BR" dirty="0"/>
              <a:t>(gen. </a:t>
            </a:r>
            <a:r>
              <a:rPr lang="pt-BR" b="1" dirty="0" err="1"/>
              <a:t>putantis</a:t>
            </a:r>
            <a:r>
              <a:rPr lang="pt-BR" dirty="0"/>
              <a:t>)</a:t>
            </a:r>
            <a:r>
              <a:rPr lang="pt-BR" b="1" dirty="0"/>
              <a:t>:</a:t>
            </a:r>
            <a:r>
              <a:rPr lang="pt-BR" dirty="0"/>
              <a:t> part. pres. de </a:t>
            </a:r>
            <a:r>
              <a:rPr lang="pt-BR" i="1" dirty="0" smtClean="0"/>
              <a:t>puto</a:t>
            </a:r>
            <a:r>
              <a:rPr lang="pt-BR" dirty="0" smtClean="0"/>
              <a:t>, </a:t>
            </a:r>
            <a:r>
              <a:rPr lang="pt-BR" dirty="0"/>
              <a:t>traduza </a:t>
            </a:r>
            <a:r>
              <a:rPr lang="pt-BR" i="1" dirty="0" err="1"/>
              <a:t>putans</a:t>
            </a:r>
            <a:r>
              <a:rPr lang="pt-BR" i="1" dirty="0"/>
              <a:t> </a:t>
            </a:r>
            <a:r>
              <a:rPr lang="pt-BR" dirty="0"/>
              <a:t>por </a:t>
            </a:r>
            <a:r>
              <a:rPr lang="pt-BR" i="1" dirty="0" smtClean="0"/>
              <a:t>imaginando </a:t>
            </a:r>
            <a:r>
              <a:rPr lang="pt-BR" dirty="0" smtClean="0"/>
              <a:t>(refere-se </a:t>
            </a:r>
            <a:r>
              <a:rPr lang="pt-BR" dirty="0"/>
              <a:t>a </a:t>
            </a:r>
            <a:r>
              <a:rPr lang="pt-BR" i="1" dirty="0"/>
              <a:t>canis</a:t>
            </a:r>
            <a:r>
              <a:rPr lang="pt-BR" dirty="0"/>
              <a:t>)</a:t>
            </a:r>
          </a:p>
        </p:txBody>
      </p:sp>
      <p:sp>
        <p:nvSpPr>
          <p:cNvPr id="8" name="CaixaDeTexto 7"/>
          <p:cNvSpPr txBox="1"/>
          <p:nvPr/>
        </p:nvSpPr>
        <p:spPr>
          <a:xfrm>
            <a:off x="575934" y="662309"/>
            <a:ext cx="4001490" cy="646331"/>
          </a:xfrm>
          <a:prstGeom prst="rect">
            <a:avLst/>
          </a:prstGeom>
          <a:noFill/>
        </p:spPr>
        <p:txBody>
          <a:bodyPr wrap="square" rtlCol="0">
            <a:spAutoFit/>
          </a:bodyPr>
          <a:lstStyle/>
          <a:p>
            <a:r>
              <a:rPr lang="pt-BR" b="1" dirty="0" err="1"/>
              <a:t>alius</a:t>
            </a:r>
            <a:r>
              <a:rPr lang="pt-BR" dirty="0"/>
              <a:t> (m), </a:t>
            </a:r>
            <a:r>
              <a:rPr lang="pt-BR" b="1" dirty="0"/>
              <a:t>alia</a:t>
            </a:r>
            <a:r>
              <a:rPr lang="pt-BR" dirty="0"/>
              <a:t> (f), </a:t>
            </a:r>
            <a:r>
              <a:rPr lang="pt-BR" b="1" dirty="0" err="1"/>
              <a:t>aliud</a:t>
            </a:r>
            <a:r>
              <a:rPr lang="pt-BR" dirty="0"/>
              <a:t> (n): (</a:t>
            </a:r>
            <a:r>
              <a:rPr lang="pt-BR" dirty="0" smtClean="0"/>
              <a:t>pr. ind.) </a:t>
            </a:r>
            <a:r>
              <a:rPr lang="pt-BR" dirty="0"/>
              <a:t>outro, outra</a:t>
            </a:r>
          </a:p>
        </p:txBody>
      </p:sp>
      <p:sp>
        <p:nvSpPr>
          <p:cNvPr id="9" name="CaixaDeTexto 8"/>
          <p:cNvSpPr txBox="1"/>
          <p:nvPr/>
        </p:nvSpPr>
        <p:spPr>
          <a:xfrm>
            <a:off x="575177" y="1321414"/>
            <a:ext cx="4001490" cy="369332"/>
          </a:xfrm>
          <a:prstGeom prst="rect">
            <a:avLst/>
          </a:prstGeom>
          <a:noFill/>
        </p:spPr>
        <p:txBody>
          <a:bodyPr wrap="square" rtlCol="0">
            <a:spAutoFit/>
          </a:bodyPr>
          <a:lstStyle/>
          <a:p>
            <a:r>
              <a:rPr lang="pt-BR" b="1" dirty="0" err="1"/>
              <a:t>praeda</a:t>
            </a:r>
            <a:r>
              <a:rPr lang="pt-BR" dirty="0"/>
              <a:t>, </a:t>
            </a:r>
            <a:r>
              <a:rPr lang="pt-BR" b="1" dirty="0"/>
              <a:t>-</a:t>
            </a:r>
            <a:r>
              <a:rPr lang="pt-BR" b="1" dirty="0" err="1"/>
              <a:t>ae</a:t>
            </a:r>
            <a:r>
              <a:rPr lang="pt-BR" dirty="0"/>
              <a:t>: (f) caça, presa</a:t>
            </a:r>
          </a:p>
        </p:txBody>
      </p:sp>
      <p:sp>
        <p:nvSpPr>
          <p:cNvPr id="11" name="CaixaDeTexto 10"/>
          <p:cNvSpPr txBox="1"/>
          <p:nvPr/>
        </p:nvSpPr>
        <p:spPr>
          <a:xfrm>
            <a:off x="563302" y="1691516"/>
            <a:ext cx="4440746" cy="369332"/>
          </a:xfrm>
          <a:prstGeom prst="rect">
            <a:avLst/>
          </a:prstGeom>
          <a:noFill/>
        </p:spPr>
        <p:txBody>
          <a:bodyPr wrap="square" rtlCol="0">
            <a:spAutoFit/>
          </a:bodyPr>
          <a:lstStyle/>
          <a:p>
            <a:r>
              <a:rPr lang="pt-BR" b="1" dirty="0"/>
              <a:t>f</a:t>
            </a:r>
            <a:r>
              <a:rPr lang="pt-BR" b="1" dirty="0" smtClean="0"/>
              <a:t>ero:</a:t>
            </a:r>
            <a:r>
              <a:rPr lang="pt-BR" dirty="0" smtClean="0"/>
              <a:t> traduza  </a:t>
            </a:r>
            <a:r>
              <a:rPr lang="pt-BR" i="1" dirty="0" err="1"/>
              <a:t>ferri</a:t>
            </a:r>
            <a:r>
              <a:rPr lang="pt-BR" dirty="0"/>
              <a:t>, no verso 4,</a:t>
            </a:r>
            <a:r>
              <a:rPr lang="pt-BR" i="1" dirty="0"/>
              <a:t> </a:t>
            </a:r>
            <a:r>
              <a:rPr lang="pt-BR" dirty="0"/>
              <a:t>por </a:t>
            </a:r>
            <a:r>
              <a:rPr lang="pt-BR" i="1" dirty="0"/>
              <a:t>ser levada</a:t>
            </a:r>
            <a:r>
              <a:rPr lang="pt-BR" dirty="0"/>
              <a:t>)</a:t>
            </a:r>
          </a:p>
        </p:txBody>
      </p:sp>
      <p:sp>
        <p:nvSpPr>
          <p:cNvPr id="12" name="CaixaDeTexto 11"/>
          <p:cNvSpPr txBox="1"/>
          <p:nvPr/>
        </p:nvSpPr>
        <p:spPr>
          <a:xfrm>
            <a:off x="4952544" y="2780928"/>
            <a:ext cx="4001490" cy="369332"/>
          </a:xfrm>
          <a:prstGeom prst="rect">
            <a:avLst/>
          </a:prstGeom>
          <a:noFill/>
        </p:spPr>
        <p:txBody>
          <a:bodyPr wrap="square" rtlCol="0">
            <a:spAutoFit/>
          </a:bodyPr>
          <a:lstStyle/>
          <a:p>
            <a:r>
              <a:rPr lang="pt-BR" b="1" dirty="0" err="1"/>
              <a:t>ab</a:t>
            </a:r>
            <a:r>
              <a:rPr lang="pt-BR" b="1" dirty="0"/>
              <a:t>: </a:t>
            </a:r>
            <a:r>
              <a:rPr lang="pt-BR" dirty="0"/>
              <a:t>(prep. abl.) por</a:t>
            </a:r>
          </a:p>
        </p:txBody>
      </p:sp>
      <p:sp>
        <p:nvSpPr>
          <p:cNvPr id="13" name="CaixaDeTexto 12"/>
          <p:cNvSpPr txBox="1"/>
          <p:nvPr/>
        </p:nvSpPr>
        <p:spPr>
          <a:xfrm>
            <a:off x="4962998" y="3080835"/>
            <a:ext cx="4001490" cy="369332"/>
          </a:xfrm>
          <a:prstGeom prst="rect">
            <a:avLst/>
          </a:prstGeom>
          <a:noFill/>
        </p:spPr>
        <p:txBody>
          <a:bodyPr wrap="square" rtlCol="0">
            <a:spAutoFit/>
          </a:bodyPr>
          <a:lstStyle/>
          <a:p>
            <a:r>
              <a:rPr lang="pt-BR" b="1" dirty="0" err="1"/>
              <a:t>alius</a:t>
            </a:r>
            <a:r>
              <a:rPr lang="pt-BR" dirty="0"/>
              <a:t> (m), </a:t>
            </a:r>
            <a:r>
              <a:rPr lang="pt-BR" b="1" dirty="0"/>
              <a:t>alia</a:t>
            </a:r>
            <a:r>
              <a:rPr lang="pt-BR" dirty="0"/>
              <a:t> (f), </a:t>
            </a:r>
            <a:r>
              <a:rPr lang="pt-BR" b="1" dirty="0" err="1"/>
              <a:t>aliud</a:t>
            </a:r>
            <a:r>
              <a:rPr lang="pt-BR" dirty="0"/>
              <a:t> (n): </a:t>
            </a:r>
            <a:r>
              <a:rPr lang="pt-BR" dirty="0" smtClean="0"/>
              <a:t>outro</a:t>
            </a:r>
            <a:endParaRPr lang="pt-BR" dirty="0"/>
          </a:p>
        </p:txBody>
      </p:sp>
      <p:sp>
        <p:nvSpPr>
          <p:cNvPr id="14" name="CaixaDeTexto 13"/>
          <p:cNvSpPr txBox="1"/>
          <p:nvPr/>
        </p:nvSpPr>
        <p:spPr>
          <a:xfrm>
            <a:off x="575934" y="2896169"/>
            <a:ext cx="3823732" cy="369332"/>
          </a:xfrm>
          <a:prstGeom prst="rect">
            <a:avLst/>
          </a:prstGeom>
          <a:noFill/>
        </p:spPr>
        <p:txBody>
          <a:bodyPr wrap="square" rtlCol="0">
            <a:spAutoFit/>
          </a:bodyPr>
          <a:lstStyle/>
          <a:p>
            <a:r>
              <a:rPr lang="pt-BR" b="1" dirty="0"/>
              <a:t>iam</a:t>
            </a:r>
            <a:r>
              <a:rPr lang="pt-BR" dirty="0"/>
              <a:t>: (adv.) já, agora, logo</a:t>
            </a:r>
          </a:p>
        </p:txBody>
      </p:sp>
      <p:sp>
        <p:nvSpPr>
          <p:cNvPr id="15" name="CaixaDeTexto 14"/>
          <p:cNvSpPr txBox="1"/>
          <p:nvPr/>
        </p:nvSpPr>
        <p:spPr>
          <a:xfrm>
            <a:off x="575935" y="3203684"/>
            <a:ext cx="3823732" cy="369332"/>
          </a:xfrm>
          <a:prstGeom prst="rect">
            <a:avLst/>
          </a:prstGeom>
          <a:noFill/>
        </p:spPr>
        <p:txBody>
          <a:bodyPr wrap="square" rtlCol="0">
            <a:spAutoFit/>
          </a:bodyPr>
          <a:lstStyle/>
          <a:p>
            <a:r>
              <a:rPr lang="pt-BR" b="1" dirty="0"/>
              <a:t>uolo</a:t>
            </a:r>
            <a:r>
              <a:rPr lang="pt-BR" dirty="0"/>
              <a:t>, </a:t>
            </a:r>
            <a:r>
              <a:rPr lang="pt-BR" b="1" dirty="0" err="1"/>
              <a:t>uis</a:t>
            </a:r>
            <a:r>
              <a:rPr lang="pt-BR" dirty="0"/>
              <a:t>, </a:t>
            </a:r>
            <a:r>
              <a:rPr lang="pt-BR" b="1" dirty="0" err="1"/>
              <a:t>uelle</a:t>
            </a:r>
            <a:r>
              <a:rPr lang="pt-BR" dirty="0"/>
              <a:t>, </a:t>
            </a:r>
            <a:r>
              <a:rPr lang="pt-BR" b="1" dirty="0" err="1"/>
              <a:t>uolŭi</a:t>
            </a:r>
            <a:r>
              <a:rPr lang="pt-BR" dirty="0"/>
              <a:t>: querer, desejar</a:t>
            </a:r>
          </a:p>
        </p:txBody>
      </p:sp>
      <p:sp>
        <p:nvSpPr>
          <p:cNvPr id="18" name="CaixaDeTexto 17"/>
          <p:cNvSpPr txBox="1"/>
          <p:nvPr/>
        </p:nvSpPr>
        <p:spPr>
          <a:xfrm>
            <a:off x="587810" y="3539974"/>
            <a:ext cx="6000414" cy="369332"/>
          </a:xfrm>
          <a:prstGeom prst="rect">
            <a:avLst/>
          </a:prstGeom>
          <a:noFill/>
        </p:spPr>
        <p:txBody>
          <a:bodyPr wrap="square" rtlCol="0">
            <a:spAutoFit/>
          </a:bodyPr>
          <a:lstStyle/>
          <a:p>
            <a:r>
              <a:rPr lang="pt-BR" b="1" dirty="0" err="1"/>
              <a:t>eripĭo</a:t>
            </a:r>
            <a:r>
              <a:rPr lang="pt-BR" dirty="0"/>
              <a:t>, </a:t>
            </a:r>
            <a:r>
              <a:rPr lang="pt-BR" b="1" dirty="0"/>
              <a:t>-</a:t>
            </a:r>
            <a:r>
              <a:rPr lang="pt-BR" b="1" dirty="0" err="1"/>
              <a:t>is</a:t>
            </a:r>
            <a:r>
              <a:rPr lang="pt-BR" dirty="0"/>
              <a:t>, </a:t>
            </a:r>
            <a:r>
              <a:rPr lang="pt-BR" b="1" dirty="0"/>
              <a:t>-</a:t>
            </a:r>
            <a:r>
              <a:rPr lang="pt-BR" b="1" dirty="0" err="1"/>
              <a:t>ěre</a:t>
            </a:r>
            <a:r>
              <a:rPr lang="pt-BR" dirty="0"/>
              <a:t>, </a:t>
            </a:r>
            <a:r>
              <a:rPr lang="pt-BR" b="1" dirty="0"/>
              <a:t>-</a:t>
            </a:r>
            <a:r>
              <a:rPr lang="pt-BR" b="1" dirty="0" err="1"/>
              <a:t>ripui</a:t>
            </a:r>
            <a:r>
              <a:rPr lang="pt-BR" dirty="0"/>
              <a:t>, </a:t>
            </a:r>
            <a:r>
              <a:rPr lang="pt-BR" b="1" dirty="0"/>
              <a:t>-</a:t>
            </a:r>
            <a:r>
              <a:rPr lang="pt-BR" b="1" dirty="0" err="1"/>
              <a:t>reptum</a:t>
            </a:r>
            <a:r>
              <a:rPr lang="pt-BR" dirty="0"/>
              <a:t>: arrancar, arrebatar, tirar</a:t>
            </a:r>
          </a:p>
        </p:txBody>
      </p:sp>
      <p:sp>
        <p:nvSpPr>
          <p:cNvPr id="19" name="CaixaDeTexto 18"/>
          <p:cNvSpPr txBox="1"/>
          <p:nvPr/>
        </p:nvSpPr>
        <p:spPr>
          <a:xfrm>
            <a:off x="4718636" y="4653136"/>
            <a:ext cx="4001490" cy="923330"/>
          </a:xfrm>
          <a:prstGeom prst="rect">
            <a:avLst/>
          </a:prstGeom>
          <a:noFill/>
        </p:spPr>
        <p:txBody>
          <a:bodyPr wrap="square" rtlCol="0">
            <a:spAutoFit/>
          </a:bodyPr>
          <a:lstStyle/>
          <a:p>
            <a:r>
              <a:rPr lang="pt-BR" b="1" dirty="0" err="1"/>
              <a:t>dĕcipĭo</a:t>
            </a:r>
            <a:r>
              <a:rPr lang="pt-BR" dirty="0"/>
              <a:t>, </a:t>
            </a:r>
            <a:r>
              <a:rPr lang="pt-BR" b="1" dirty="0"/>
              <a:t>-</a:t>
            </a:r>
            <a:r>
              <a:rPr lang="pt-BR" b="1" dirty="0" err="1"/>
              <a:t>is</a:t>
            </a:r>
            <a:r>
              <a:rPr lang="pt-BR" dirty="0"/>
              <a:t>, </a:t>
            </a:r>
            <a:r>
              <a:rPr lang="pt-BR" b="1" dirty="0"/>
              <a:t>-</a:t>
            </a:r>
            <a:r>
              <a:rPr lang="pt-BR" b="1" dirty="0" err="1"/>
              <a:t>ĕre</a:t>
            </a:r>
            <a:r>
              <a:rPr lang="pt-BR" dirty="0"/>
              <a:t>, </a:t>
            </a:r>
            <a:r>
              <a:rPr lang="pt-BR" b="1" dirty="0" err="1"/>
              <a:t>cepi</a:t>
            </a:r>
            <a:r>
              <a:rPr lang="pt-BR" dirty="0"/>
              <a:t>, </a:t>
            </a:r>
            <a:r>
              <a:rPr lang="pt-BR" b="1" dirty="0" err="1"/>
              <a:t>ceptum</a:t>
            </a:r>
            <a:r>
              <a:rPr lang="pt-BR" dirty="0"/>
              <a:t>: apanhar pela </a:t>
            </a:r>
            <a:r>
              <a:rPr lang="pt-BR" dirty="0" err="1"/>
              <a:t>ástucia</a:t>
            </a:r>
            <a:r>
              <a:rPr lang="pt-BR" dirty="0"/>
              <a:t>, enganar, iludir (traduza </a:t>
            </a:r>
            <a:r>
              <a:rPr lang="pt-BR" i="1" dirty="0" err="1"/>
              <a:t>decepta</a:t>
            </a:r>
            <a:r>
              <a:rPr lang="pt-BR" dirty="0"/>
              <a:t> por </a:t>
            </a:r>
            <a:r>
              <a:rPr lang="pt-BR" i="1" dirty="0"/>
              <a:t>foi enganada)</a:t>
            </a:r>
            <a:endParaRPr lang="pt-BR" dirty="0"/>
          </a:p>
        </p:txBody>
      </p:sp>
      <p:sp>
        <p:nvSpPr>
          <p:cNvPr id="21" name="CaixaDeTexto 20"/>
          <p:cNvSpPr txBox="1"/>
          <p:nvPr/>
        </p:nvSpPr>
        <p:spPr>
          <a:xfrm>
            <a:off x="571472" y="4805536"/>
            <a:ext cx="4001490" cy="369332"/>
          </a:xfrm>
          <a:prstGeom prst="rect">
            <a:avLst/>
          </a:prstGeom>
          <a:noFill/>
        </p:spPr>
        <p:txBody>
          <a:bodyPr wrap="square" rtlCol="0">
            <a:spAutoFit/>
          </a:bodyPr>
          <a:lstStyle/>
          <a:p>
            <a:r>
              <a:rPr lang="pt-BR" b="1" dirty="0" err="1"/>
              <a:t>auidĭtas</a:t>
            </a:r>
            <a:r>
              <a:rPr lang="pt-BR" b="1" dirty="0"/>
              <a:t>, -</a:t>
            </a:r>
            <a:r>
              <a:rPr lang="pt-BR" b="1" dirty="0" err="1"/>
              <a:t>atis</a:t>
            </a:r>
            <a:r>
              <a:rPr lang="pt-BR" dirty="0"/>
              <a:t>: (f) avidez, cobiça, apetite</a:t>
            </a:r>
          </a:p>
        </p:txBody>
      </p:sp>
      <p:sp>
        <p:nvSpPr>
          <p:cNvPr id="22" name="CaixaDeTexto 21"/>
          <p:cNvSpPr txBox="1"/>
          <p:nvPr/>
        </p:nvSpPr>
        <p:spPr>
          <a:xfrm>
            <a:off x="575935" y="5219908"/>
            <a:ext cx="4001490" cy="646331"/>
          </a:xfrm>
          <a:prstGeom prst="rect">
            <a:avLst/>
          </a:prstGeom>
          <a:noFill/>
        </p:spPr>
        <p:txBody>
          <a:bodyPr wrap="square" rtlCol="0">
            <a:spAutoFit/>
          </a:bodyPr>
          <a:lstStyle/>
          <a:p>
            <a:r>
              <a:rPr lang="pt-BR" b="1" dirty="0" err="1"/>
              <a:t>uerum</a:t>
            </a:r>
            <a:r>
              <a:rPr lang="pt-BR" dirty="0"/>
              <a:t>: (adv.) realmente, sim, mas, mas na verdade, contudo</a:t>
            </a:r>
          </a:p>
        </p:txBody>
      </p:sp>
    </p:spTree>
    <p:extLst>
      <p:ext uri="{BB962C8B-B14F-4D97-AF65-F5344CB8AC3E}">
        <p14:creationId xmlns:p14="http://schemas.microsoft.com/office/powerpoint/2010/main" val="173450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10">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1000"/>
                                        <p:tgtEl>
                                          <p:spTgt spid="18"/>
                                        </p:tgtEl>
                                      </p:cBhvr>
                                    </p:animEffect>
                                    <p:anim calcmode="lin" valueType="num">
                                      <p:cBhvr>
                                        <p:cTn id="79" dur="1000" fill="hold"/>
                                        <p:tgtEl>
                                          <p:spTgt spid="18"/>
                                        </p:tgtEl>
                                        <p:attrNameLst>
                                          <p:attrName>ppt_x</p:attrName>
                                        </p:attrNameLst>
                                      </p:cBhvr>
                                      <p:tavLst>
                                        <p:tav tm="0">
                                          <p:val>
                                            <p:strVal val="#ppt_x"/>
                                          </p:val>
                                        </p:tav>
                                        <p:tav tm="100000">
                                          <p:val>
                                            <p:strVal val="#ppt_x"/>
                                          </p:val>
                                        </p:tav>
                                      </p:tavLst>
                                    </p:anim>
                                    <p:anim calcmode="lin" valueType="num">
                                      <p:cBhvr>
                                        <p:cTn id="8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fade">
                                      <p:cBhvr>
                                        <p:cTn id="98" dur="1000"/>
                                        <p:tgtEl>
                                          <p:spTgt spid="21"/>
                                        </p:tgtEl>
                                      </p:cBhvr>
                                    </p:animEffect>
                                    <p:anim calcmode="lin" valueType="num">
                                      <p:cBhvr>
                                        <p:cTn id="99" dur="1000" fill="hold"/>
                                        <p:tgtEl>
                                          <p:spTgt spid="21"/>
                                        </p:tgtEl>
                                        <p:attrNameLst>
                                          <p:attrName>ppt_x</p:attrName>
                                        </p:attrNameLst>
                                      </p:cBhvr>
                                      <p:tavLst>
                                        <p:tav tm="0">
                                          <p:val>
                                            <p:strVal val="#ppt_x"/>
                                          </p:val>
                                        </p:tav>
                                        <p:tav tm="100000">
                                          <p:val>
                                            <p:strVal val="#ppt_x"/>
                                          </p:val>
                                        </p:tav>
                                      </p:tavLst>
                                    </p:anim>
                                    <p:anim calcmode="lin" valueType="num">
                                      <p:cBhvr>
                                        <p:cTn id="10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animEffect transition="in" filter="fade">
                                      <p:cBhvr>
                                        <p:cTn id="105" dur="1000"/>
                                        <p:tgtEl>
                                          <p:spTgt spid="22"/>
                                        </p:tgtEl>
                                      </p:cBhvr>
                                    </p:animEffect>
                                    <p:anim calcmode="lin" valueType="num">
                                      <p:cBhvr>
                                        <p:cTn id="106" dur="1000" fill="hold"/>
                                        <p:tgtEl>
                                          <p:spTgt spid="22"/>
                                        </p:tgtEl>
                                        <p:attrNameLst>
                                          <p:attrName>ppt_x</p:attrName>
                                        </p:attrNameLst>
                                      </p:cBhvr>
                                      <p:tavLst>
                                        <p:tav tm="0">
                                          <p:val>
                                            <p:strVal val="#ppt_x"/>
                                          </p:val>
                                        </p:tav>
                                        <p:tav tm="100000">
                                          <p:val>
                                            <p:strVal val="#ppt_x"/>
                                          </p:val>
                                        </p:tav>
                                      </p:tavLst>
                                    </p:anim>
                                    <p:anim calcmode="lin" valueType="num">
                                      <p:cBhvr>
                                        <p:cTn id="10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 calcmode="lin" valueType="num">
                                      <p:cBhvr additive="base">
                                        <p:cTn id="112" dur="500" fill="hold"/>
                                        <p:tgtEl>
                                          <p:spTgt spid="20"/>
                                        </p:tgtEl>
                                        <p:attrNameLst>
                                          <p:attrName>ppt_x</p:attrName>
                                        </p:attrNameLst>
                                      </p:cBhvr>
                                      <p:tavLst>
                                        <p:tav tm="0">
                                          <p:val>
                                            <p:strVal val="#ppt_x"/>
                                          </p:val>
                                        </p:tav>
                                        <p:tav tm="100000">
                                          <p:val>
                                            <p:strVal val="#ppt_x"/>
                                          </p:val>
                                        </p:tav>
                                      </p:tavLst>
                                    </p:anim>
                                    <p:anim calcmode="lin" valueType="num">
                                      <p:cBhvr additive="base">
                                        <p:cTn id="11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0" grpId="0" build="p"/>
      <p:bldP spid="20" grpId="0"/>
      <p:bldP spid="17" grpId="0"/>
      <p:bldP spid="7" grpId="0"/>
      <p:bldP spid="8" grpId="0"/>
      <p:bldP spid="9" grpId="0"/>
      <p:bldP spid="11" grpId="0"/>
      <p:bldP spid="12" grpId="0"/>
      <p:bldP spid="13" grpId="0"/>
      <p:bldP spid="14" grpId="0"/>
      <p:bldP spid="15" grpId="0"/>
      <p:bldP spid="18" grpId="0"/>
      <p:bldP spid="19"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28596" y="2327200"/>
            <a:ext cx="8229600" cy="614354"/>
          </a:xfrm>
          <a:solidFill>
            <a:schemeClr val="accent3">
              <a:lumMod val="40000"/>
              <a:lumOff val="60000"/>
            </a:schemeClr>
          </a:solidFill>
        </p:spPr>
        <p:txBody>
          <a:bodyPr>
            <a:normAutofit/>
          </a:bodyPr>
          <a:lstStyle/>
          <a:p>
            <a:pPr>
              <a:buNone/>
            </a:pPr>
            <a:r>
              <a:rPr lang="pt-BR" dirty="0"/>
              <a:t>et quem </a:t>
            </a:r>
            <a:r>
              <a:rPr lang="pt-BR" dirty="0" err="1"/>
              <a:t>tenebat</a:t>
            </a:r>
            <a:r>
              <a:rPr lang="pt-BR" dirty="0"/>
              <a:t> ore </a:t>
            </a:r>
            <a:r>
              <a:rPr lang="pt-BR" dirty="0" err="1"/>
              <a:t>dimisit</a:t>
            </a:r>
            <a:r>
              <a:rPr lang="pt-BR" dirty="0"/>
              <a:t> </a:t>
            </a:r>
            <a:r>
              <a:rPr lang="pt-BR" dirty="0" err="1"/>
              <a:t>cibum</a:t>
            </a:r>
            <a:endParaRPr lang="pt-BR" dirty="0"/>
          </a:p>
        </p:txBody>
      </p:sp>
      <p:sp>
        <p:nvSpPr>
          <p:cNvPr id="16" name="CaixaDeTexto 15"/>
          <p:cNvSpPr txBox="1"/>
          <p:nvPr/>
        </p:nvSpPr>
        <p:spPr>
          <a:xfrm>
            <a:off x="571472" y="5733256"/>
            <a:ext cx="8215370" cy="369332"/>
          </a:xfrm>
          <a:prstGeom prst="rect">
            <a:avLst/>
          </a:prstGeom>
          <a:noFill/>
        </p:spPr>
        <p:txBody>
          <a:bodyPr wrap="square" rtlCol="0">
            <a:spAutoFit/>
          </a:bodyPr>
          <a:lstStyle/>
          <a:p>
            <a:r>
              <a:rPr lang="pt-BR" dirty="0" smtClean="0">
                <a:solidFill>
                  <a:srgbClr val="7030A0"/>
                </a:solidFill>
              </a:rPr>
              <a:t>e abandonou o alimento que tinha na boca</a:t>
            </a:r>
            <a:endParaRPr lang="pt-BR" dirty="0">
              <a:solidFill>
                <a:srgbClr val="7030A0"/>
              </a:solidFill>
            </a:endParaRPr>
          </a:p>
        </p:txBody>
      </p:sp>
      <p:sp>
        <p:nvSpPr>
          <p:cNvPr id="10" name="Espaço Reservado para Conteúdo 2"/>
          <p:cNvSpPr txBox="1">
            <a:spLocks/>
          </p:cNvSpPr>
          <p:nvPr/>
        </p:nvSpPr>
        <p:spPr>
          <a:xfrm>
            <a:off x="414366" y="4134240"/>
            <a:ext cx="8229600" cy="614354"/>
          </a:xfrm>
          <a:prstGeom prst="rect">
            <a:avLst/>
          </a:prstGeom>
          <a:solidFill>
            <a:schemeClr val="accent3">
              <a:lumMod val="40000"/>
              <a:lumOff val="60000"/>
            </a:schemeClr>
          </a:solidFill>
        </p:spPr>
        <p:txBody>
          <a:bodyPr vert="horz" lIns="91440" tIns="45720" rIns="91440" bIns="45720" rtlCol="0">
            <a:normAutofit/>
          </a:bodyPr>
          <a:lstStyle/>
          <a:p>
            <a:pPr>
              <a:buNone/>
            </a:pPr>
            <a:r>
              <a:rPr lang="pt-BR" sz="3200" dirty="0" err="1"/>
              <a:t>nec</a:t>
            </a:r>
            <a:r>
              <a:rPr lang="pt-BR" sz="3200" dirty="0"/>
              <a:t> quem </a:t>
            </a:r>
            <a:r>
              <a:rPr lang="pt-BR" sz="3200" dirty="0" err="1"/>
              <a:t>petebat</a:t>
            </a:r>
            <a:r>
              <a:rPr lang="pt-BR" sz="3200" dirty="0"/>
              <a:t> </a:t>
            </a:r>
            <a:r>
              <a:rPr lang="pt-BR" sz="3200" dirty="0" err="1"/>
              <a:t>adeo</a:t>
            </a:r>
            <a:r>
              <a:rPr lang="pt-BR" sz="3200" dirty="0"/>
              <a:t> </a:t>
            </a:r>
            <a:r>
              <a:rPr lang="pt-BR" sz="3200" dirty="0" err="1"/>
              <a:t>potuit</a:t>
            </a:r>
            <a:r>
              <a:rPr lang="pt-BR" sz="3200" dirty="0"/>
              <a:t> tangere. </a:t>
            </a:r>
          </a:p>
        </p:txBody>
      </p:sp>
      <p:sp>
        <p:nvSpPr>
          <p:cNvPr id="20" name="CaixaDeTexto 19"/>
          <p:cNvSpPr txBox="1"/>
          <p:nvPr/>
        </p:nvSpPr>
        <p:spPr>
          <a:xfrm>
            <a:off x="571472" y="6068216"/>
            <a:ext cx="8215370" cy="369332"/>
          </a:xfrm>
          <a:prstGeom prst="rect">
            <a:avLst/>
          </a:prstGeom>
          <a:noFill/>
        </p:spPr>
        <p:txBody>
          <a:bodyPr wrap="square" rtlCol="0">
            <a:spAutoFit/>
          </a:bodyPr>
          <a:lstStyle/>
          <a:p>
            <a:r>
              <a:rPr lang="pt-BR" dirty="0">
                <a:solidFill>
                  <a:srgbClr val="7030A0"/>
                </a:solidFill>
              </a:rPr>
              <a:t>e</a:t>
            </a:r>
            <a:r>
              <a:rPr lang="pt-BR" dirty="0" smtClean="0">
                <a:solidFill>
                  <a:srgbClr val="7030A0"/>
                </a:solidFill>
              </a:rPr>
              <a:t> não </a:t>
            </a:r>
            <a:r>
              <a:rPr lang="pt-BR" dirty="0" smtClean="0">
                <a:solidFill>
                  <a:srgbClr val="7030A0"/>
                </a:solidFill>
              </a:rPr>
              <a:t>pôde tocar aquilo que tanto cobiçava. </a:t>
            </a:r>
            <a:endParaRPr lang="pt-BR" dirty="0">
              <a:solidFill>
                <a:srgbClr val="7030A0"/>
              </a:solidFill>
            </a:endParaRPr>
          </a:p>
        </p:txBody>
      </p:sp>
      <p:sp>
        <p:nvSpPr>
          <p:cNvPr id="17" name="CaixaDeTexto 16"/>
          <p:cNvSpPr txBox="1"/>
          <p:nvPr/>
        </p:nvSpPr>
        <p:spPr>
          <a:xfrm>
            <a:off x="4572000" y="908720"/>
            <a:ext cx="4074554" cy="646331"/>
          </a:xfrm>
          <a:prstGeom prst="rect">
            <a:avLst/>
          </a:prstGeom>
          <a:noFill/>
        </p:spPr>
        <p:txBody>
          <a:bodyPr wrap="square" rtlCol="0">
            <a:spAutoFit/>
          </a:bodyPr>
          <a:lstStyle/>
          <a:p>
            <a:r>
              <a:rPr lang="pt-BR" b="1" dirty="0" err="1"/>
              <a:t>dimitto</a:t>
            </a:r>
            <a:r>
              <a:rPr lang="pt-BR" dirty="0"/>
              <a:t>, </a:t>
            </a:r>
            <a:r>
              <a:rPr lang="pt-BR" b="1" dirty="0"/>
              <a:t>-</a:t>
            </a:r>
            <a:r>
              <a:rPr lang="pt-BR" b="1" dirty="0" err="1"/>
              <a:t>is</a:t>
            </a:r>
            <a:r>
              <a:rPr lang="pt-BR" dirty="0"/>
              <a:t>, </a:t>
            </a:r>
            <a:r>
              <a:rPr lang="pt-BR" b="1" dirty="0"/>
              <a:t>-</a:t>
            </a:r>
            <a:r>
              <a:rPr lang="pt-BR" b="1" dirty="0" err="1"/>
              <a:t>ĕre</a:t>
            </a:r>
            <a:r>
              <a:rPr lang="pt-BR" dirty="0"/>
              <a:t>, </a:t>
            </a:r>
            <a:r>
              <a:rPr lang="pt-BR" dirty="0" smtClean="0"/>
              <a:t>-</a:t>
            </a:r>
            <a:r>
              <a:rPr lang="pt-BR" b="1" dirty="0" err="1" smtClean="0"/>
              <a:t>misi</a:t>
            </a:r>
            <a:r>
              <a:rPr lang="pt-BR" dirty="0"/>
              <a:t>, </a:t>
            </a:r>
            <a:r>
              <a:rPr lang="pt-BR" dirty="0" smtClean="0"/>
              <a:t>-</a:t>
            </a:r>
            <a:r>
              <a:rPr lang="pt-BR" b="1" dirty="0" err="1" smtClean="0"/>
              <a:t>missum</a:t>
            </a:r>
            <a:r>
              <a:rPr lang="pt-BR" dirty="0"/>
              <a:t>: abandonar, renunciar, sacrificar </a:t>
            </a:r>
          </a:p>
        </p:txBody>
      </p:sp>
      <p:sp>
        <p:nvSpPr>
          <p:cNvPr id="7" name="CaixaDeTexto 6"/>
          <p:cNvSpPr txBox="1"/>
          <p:nvPr/>
        </p:nvSpPr>
        <p:spPr>
          <a:xfrm>
            <a:off x="4572000" y="1558533"/>
            <a:ext cx="4074554" cy="369332"/>
          </a:xfrm>
          <a:prstGeom prst="rect">
            <a:avLst/>
          </a:prstGeom>
          <a:noFill/>
        </p:spPr>
        <p:txBody>
          <a:bodyPr wrap="square" rtlCol="0">
            <a:spAutoFit/>
          </a:bodyPr>
          <a:lstStyle/>
          <a:p>
            <a:r>
              <a:rPr lang="pt-BR" b="1" dirty="0" err="1"/>
              <a:t>cibus</a:t>
            </a:r>
            <a:r>
              <a:rPr lang="pt-BR" b="1" dirty="0"/>
              <a:t>, -i:</a:t>
            </a:r>
            <a:r>
              <a:rPr lang="pt-BR" dirty="0"/>
              <a:t> alimento, comida</a:t>
            </a:r>
          </a:p>
        </p:txBody>
      </p:sp>
      <p:sp>
        <p:nvSpPr>
          <p:cNvPr id="8" name="CaixaDeTexto 7"/>
          <p:cNvSpPr txBox="1"/>
          <p:nvPr/>
        </p:nvSpPr>
        <p:spPr>
          <a:xfrm>
            <a:off x="414366" y="1185719"/>
            <a:ext cx="4057608" cy="646331"/>
          </a:xfrm>
          <a:prstGeom prst="rect">
            <a:avLst/>
          </a:prstGeom>
          <a:noFill/>
        </p:spPr>
        <p:txBody>
          <a:bodyPr wrap="square" rtlCol="0">
            <a:spAutoFit/>
          </a:bodyPr>
          <a:lstStyle/>
          <a:p>
            <a:r>
              <a:rPr lang="pt-BR" b="1" dirty="0" err="1"/>
              <a:t>teneo</a:t>
            </a:r>
            <a:r>
              <a:rPr lang="pt-BR" dirty="0"/>
              <a:t>, </a:t>
            </a:r>
            <a:r>
              <a:rPr lang="pt-BR" b="1" dirty="0"/>
              <a:t>-es</a:t>
            </a:r>
            <a:r>
              <a:rPr lang="pt-BR" dirty="0"/>
              <a:t>, -</a:t>
            </a:r>
            <a:r>
              <a:rPr lang="pt-BR" b="1" dirty="0"/>
              <a:t>ere</a:t>
            </a:r>
            <a:r>
              <a:rPr lang="pt-BR" dirty="0"/>
              <a:t>, </a:t>
            </a:r>
            <a:r>
              <a:rPr lang="pt-BR" b="1" dirty="0" err="1"/>
              <a:t>tenŭi</a:t>
            </a:r>
            <a:r>
              <a:rPr lang="pt-BR" dirty="0"/>
              <a:t>, </a:t>
            </a:r>
            <a:r>
              <a:rPr lang="pt-BR" b="1" dirty="0" err="1"/>
              <a:t>tentum</a:t>
            </a:r>
            <a:r>
              <a:rPr lang="pt-BR" dirty="0"/>
              <a:t>: ter, segurar, conter, possuir</a:t>
            </a:r>
          </a:p>
        </p:txBody>
      </p:sp>
      <p:sp>
        <p:nvSpPr>
          <p:cNvPr id="9" name="CaixaDeTexto 8"/>
          <p:cNvSpPr txBox="1"/>
          <p:nvPr/>
        </p:nvSpPr>
        <p:spPr>
          <a:xfrm>
            <a:off x="395536" y="827420"/>
            <a:ext cx="4057608" cy="369332"/>
          </a:xfrm>
          <a:prstGeom prst="rect">
            <a:avLst/>
          </a:prstGeom>
          <a:noFill/>
        </p:spPr>
        <p:txBody>
          <a:bodyPr wrap="square" rtlCol="0">
            <a:spAutoFit/>
          </a:bodyPr>
          <a:lstStyle/>
          <a:p>
            <a:r>
              <a:rPr lang="pt-BR" b="1" dirty="0"/>
              <a:t>quem:</a:t>
            </a:r>
            <a:r>
              <a:rPr lang="pt-BR" dirty="0"/>
              <a:t> (verso 6) que, o qual (</a:t>
            </a:r>
            <a:r>
              <a:rPr lang="pt-BR" dirty="0" err="1"/>
              <a:t>acus</a:t>
            </a:r>
            <a:r>
              <a:rPr lang="pt-BR" dirty="0"/>
              <a:t>)</a:t>
            </a:r>
          </a:p>
        </p:txBody>
      </p:sp>
      <p:sp>
        <p:nvSpPr>
          <p:cNvPr id="11" name="CaixaDeTexto 10"/>
          <p:cNvSpPr txBox="1"/>
          <p:nvPr/>
        </p:nvSpPr>
        <p:spPr>
          <a:xfrm>
            <a:off x="442384" y="1763524"/>
            <a:ext cx="4057608" cy="369332"/>
          </a:xfrm>
          <a:prstGeom prst="rect">
            <a:avLst/>
          </a:prstGeom>
          <a:noFill/>
        </p:spPr>
        <p:txBody>
          <a:bodyPr wrap="square" rtlCol="0">
            <a:spAutoFit/>
          </a:bodyPr>
          <a:lstStyle/>
          <a:p>
            <a:r>
              <a:rPr lang="pt-BR" b="1" dirty="0"/>
              <a:t>os</a:t>
            </a:r>
            <a:r>
              <a:rPr lang="pt-BR" dirty="0"/>
              <a:t>, </a:t>
            </a:r>
            <a:r>
              <a:rPr lang="pt-BR" b="1" dirty="0"/>
              <a:t>oris</a:t>
            </a:r>
            <a:r>
              <a:rPr lang="pt-BR" dirty="0"/>
              <a:t>: (n) boca</a:t>
            </a:r>
          </a:p>
        </p:txBody>
      </p:sp>
      <p:sp>
        <p:nvSpPr>
          <p:cNvPr id="12" name="CaixaDeTexto 11"/>
          <p:cNvSpPr txBox="1"/>
          <p:nvPr/>
        </p:nvSpPr>
        <p:spPr>
          <a:xfrm>
            <a:off x="4643310" y="3230692"/>
            <a:ext cx="4074554" cy="369332"/>
          </a:xfrm>
          <a:prstGeom prst="rect">
            <a:avLst/>
          </a:prstGeom>
          <a:noFill/>
        </p:spPr>
        <p:txBody>
          <a:bodyPr wrap="square" rtlCol="0">
            <a:spAutoFit/>
          </a:bodyPr>
          <a:lstStyle/>
          <a:p>
            <a:r>
              <a:rPr lang="pt-BR" b="1" dirty="0" err="1"/>
              <a:t>possum</a:t>
            </a:r>
            <a:r>
              <a:rPr lang="pt-BR" dirty="0"/>
              <a:t>, </a:t>
            </a:r>
            <a:r>
              <a:rPr lang="pt-BR" b="1" dirty="0"/>
              <a:t>potes</a:t>
            </a:r>
            <a:r>
              <a:rPr lang="pt-BR" dirty="0"/>
              <a:t>, </a:t>
            </a:r>
            <a:r>
              <a:rPr lang="pt-BR" b="1" dirty="0"/>
              <a:t>posse, </a:t>
            </a:r>
            <a:r>
              <a:rPr lang="pt-BR" b="1" dirty="0" err="1"/>
              <a:t>potŭi</a:t>
            </a:r>
            <a:r>
              <a:rPr lang="pt-BR" dirty="0"/>
              <a:t>: poder</a:t>
            </a:r>
          </a:p>
        </p:txBody>
      </p:sp>
      <p:sp>
        <p:nvSpPr>
          <p:cNvPr id="13" name="CaixaDeTexto 12"/>
          <p:cNvSpPr txBox="1"/>
          <p:nvPr/>
        </p:nvSpPr>
        <p:spPr>
          <a:xfrm>
            <a:off x="4646168" y="3550082"/>
            <a:ext cx="4074554" cy="369332"/>
          </a:xfrm>
          <a:prstGeom prst="rect">
            <a:avLst/>
          </a:prstGeom>
          <a:noFill/>
        </p:spPr>
        <p:txBody>
          <a:bodyPr wrap="square" rtlCol="0">
            <a:spAutoFit/>
          </a:bodyPr>
          <a:lstStyle/>
          <a:p>
            <a:r>
              <a:rPr lang="pt-BR" b="1" dirty="0"/>
              <a:t>tango</a:t>
            </a:r>
            <a:r>
              <a:rPr lang="pt-BR" dirty="0"/>
              <a:t>, </a:t>
            </a:r>
            <a:r>
              <a:rPr lang="pt-BR" b="1" dirty="0"/>
              <a:t>-</a:t>
            </a:r>
            <a:r>
              <a:rPr lang="pt-BR" b="1" dirty="0" err="1"/>
              <a:t>is</a:t>
            </a:r>
            <a:r>
              <a:rPr lang="pt-BR" dirty="0"/>
              <a:t>, </a:t>
            </a:r>
            <a:r>
              <a:rPr lang="pt-BR" b="1" dirty="0"/>
              <a:t>-</a:t>
            </a:r>
            <a:r>
              <a:rPr lang="pt-BR" b="1" dirty="0" err="1"/>
              <a:t>ěre</a:t>
            </a:r>
            <a:r>
              <a:rPr lang="pt-BR" dirty="0"/>
              <a:t>, </a:t>
            </a:r>
            <a:r>
              <a:rPr lang="pt-BR" b="1" dirty="0" err="1"/>
              <a:t>tetĭgi</a:t>
            </a:r>
            <a:r>
              <a:rPr lang="pt-BR" dirty="0"/>
              <a:t>, </a:t>
            </a:r>
            <a:r>
              <a:rPr lang="pt-BR" b="1" dirty="0" err="1"/>
              <a:t>tactum</a:t>
            </a:r>
            <a:r>
              <a:rPr lang="pt-BR" dirty="0"/>
              <a:t>: tocar</a:t>
            </a:r>
          </a:p>
        </p:txBody>
      </p:sp>
      <p:sp>
        <p:nvSpPr>
          <p:cNvPr id="14" name="CaixaDeTexto 13"/>
          <p:cNvSpPr txBox="1"/>
          <p:nvPr/>
        </p:nvSpPr>
        <p:spPr>
          <a:xfrm>
            <a:off x="467544" y="3106717"/>
            <a:ext cx="4074554" cy="369332"/>
          </a:xfrm>
          <a:prstGeom prst="rect">
            <a:avLst/>
          </a:prstGeom>
          <a:noFill/>
        </p:spPr>
        <p:txBody>
          <a:bodyPr wrap="square" rtlCol="0">
            <a:spAutoFit/>
          </a:bodyPr>
          <a:lstStyle/>
          <a:p>
            <a:r>
              <a:rPr lang="pt-BR" b="1" dirty="0"/>
              <a:t>quem</a:t>
            </a:r>
            <a:r>
              <a:rPr lang="pt-BR" b="1" dirty="0" smtClean="0"/>
              <a:t>:</a:t>
            </a:r>
            <a:r>
              <a:rPr lang="pt-BR" dirty="0" smtClean="0"/>
              <a:t> </a:t>
            </a:r>
            <a:r>
              <a:rPr lang="pt-BR" dirty="0"/>
              <a:t>(verso 7) aquilo que (acus.)</a:t>
            </a:r>
          </a:p>
        </p:txBody>
      </p:sp>
      <p:sp>
        <p:nvSpPr>
          <p:cNvPr id="15" name="CaixaDeTexto 14"/>
          <p:cNvSpPr txBox="1"/>
          <p:nvPr/>
        </p:nvSpPr>
        <p:spPr>
          <a:xfrm>
            <a:off x="467544" y="3437242"/>
            <a:ext cx="4074554" cy="646331"/>
          </a:xfrm>
          <a:prstGeom prst="rect">
            <a:avLst/>
          </a:prstGeom>
          <a:noFill/>
        </p:spPr>
        <p:txBody>
          <a:bodyPr wrap="square" rtlCol="0">
            <a:spAutoFit/>
          </a:bodyPr>
          <a:lstStyle/>
          <a:p>
            <a:r>
              <a:rPr lang="pt-BR" b="1" dirty="0"/>
              <a:t>peto</a:t>
            </a:r>
            <a:r>
              <a:rPr lang="pt-BR" dirty="0"/>
              <a:t>, </a:t>
            </a:r>
            <a:r>
              <a:rPr lang="pt-BR" b="1" dirty="0"/>
              <a:t>-</a:t>
            </a:r>
            <a:r>
              <a:rPr lang="pt-BR" b="1" dirty="0" err="1"/>
              <a:t>is</a:t>
            </a:r>
            <a:r>
              <a:rPr lang="pt-BR" dirty="0"/>
              <a:t>, </a:t>
            </a:r>
            <a:r>
              <a:rPr lang="pt-BR" b="1" dirty="0"/>
              <a:t>-</a:t>
            </a:r>
            <a:r>
              <a:rPr lang="pt-BR" b="1" dirty="0" err="1"/>
              <a:t>ěre</a:t>
            </a:r>
            <a:r>
              <a:rPr lang="pt-BR" dirty="0"/>
              <a:t>, </a:t>
            </a:r>
            <a:r>
              <a:rPr lang="pt-BR" b="1" dirty="0" err="1"/>
              <a:t>petiui</a:t>
            </a:r>
            <a:r>
              <a:rPr lang="pt-BR" dirty="0"/>
              <a:t> ou </a:t>
            </a:r>
            <a:r>
              <a:rPr lang="pt-BR" b="1" dirty="0" err="1"/>
              <a:t>petĭi</a:t>
            </a:r>
            <a:r>
              <a:rPr lang="pt-BR" dirty="0"/>
              <a:t>, </a:t>
            </a:r>
            <a:r>
              <a:rPr lang="pt-BR" b="1" dirty="0" err="1"/>
              <a:t>petitum</a:t>
            </a:r>
            <a:r>
              <a:rPr lang="pt-BR" dirty="0"/>
              <a:t>: procurar atingir, visar, desejar</a:t>
            </a:r>
          </a:p>
        </p:txBody>
      </p:sp>
      <p:sp>
        <p:nvSpPr>
          <p:cNvPr id="18" name="CaixaDeTexto 17"/>
          <p:cNvSpPr txBox="1"/>
          <p:nvPr/>
        </p:nvSpPr>
        <p:spPr>
          <a:xfrm>
            <a:off x="3563888" y="4870901"/>
            <a:ext cx="4074554" cy="646331"/>
          </a:xfrm>
          <a:prstGeom prst="rect">
            <a:avLst/>
          </a:prstGeom>
          <a:noFill/>
        </p:spPr>
        <p:txBody>
          <a:bodyPr wrap="square" rtlCol="0">
            <a:spAutoFit/>
          </a:bodyPr>
          <a:lstStyle/>
          <a:p>
            <a:r>
              <a:rPr lang="pt-BR" b="1" dirty="0" err="1"/>
              <a:t>adeo</a:t>
            </a:r>
            <a:r>
              <a:rPr lang="pt-BR" dirty="0"/>
              <a:t>: (adv.) </a:t>
            </a:r>
            <a:r>
              <a:rPr lang="pt-BR" dirty="0" smtClean="0"/>
              <a:t>tanto, tão </a:t>
            </a:r>
            <a:r>
              <a:rPr lang="pt-BR" dirty="0"/>
              <a:t>pouco, ainda bem menos (com negação</a:t>
            </a:r>
            <a:r>
              <a:rPr lang="pt-BR" dirty="0" smtClean="0"/>
              <a:t>), de resto</a:t>
            </a:r>
            <a:endParaRPr lang="pt-BR" dirty="0"/>
          </a:p>
        </p:txBody>
      </p:sp>
    </p:spTree>
    <p:extLst>
      <p:ext uri="{BB962C8B-B14F-4D97-AF65-F5344CB8AC3E}">
        <p14:creationId xmlns:p14="http://schemas.microsoft.com/office/powerpoint/2010/main" val="311500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10">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xEl>
                                              <p:pRg st="0" end="0"/>
                                            </p:txEl>
                                          </p:spTgt>
                                        </p:tgtEl>
                                        <p:attrNameLst>
                                          <p:attrName>style.visibility</p:attrName>
                                        </p:attrNameLst>
                                      </p:cBhvr>
                                      <p:to>
                                        <p:strVal val="visible"/>
                                      </p:to>
                                    </p:set>
                                    <p:anim calcmode="lin" valueType="num">
                                      <p:cBhvr additive="base">
                                        <p:cTn id="9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0" grpId="0" build="p"/>
      <p:bldP spid="17" grpId="0"/>
      <p:bldP spid="7" grpId="0"/>
      <p:bldP spid="8" grpId="0"/>
      <p:bldP spid="9" grpId="0"/>
      <p:bldP spid="11" grpId="0"/>
      <p:bldP spid="12" grpId="0"/>
      <p:bldP spid="13" grpId="0"/>
      <p:bldP spid="14" grpId="0"/>
      <p:bldP spid="15"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340768"/>
          </a:xfrm>
          <a:solidFill>
            <a:schemeClr val="accent3">
              <a:lumMod val="40000"/>
              <a:lumOff val="60000"/>
            </a:schemeClr>
          </a:solidFill>
        </p:spPr>
        <p:txBody>
          <a:bodyPr/>
          <a:lstStyle/>
          <a:p>
            <a:r>
              <a:rPr lang="pt-BR" dirty="0" smtClean="0">
                <a:latin typeface="Book Antiqua" pitchFamily="18" charset="0"/>
              </a:rPr>
              <a:t>Atenção!</a:t>
            </a:r>
            <a:endParaRPr lang="pt-BR" dirty="0">
              <a:latin typeface="Book Antiqua" pitchFamily="18" charset="0"/>
            </a:endParaRPr>
          </a:p>
        </p:txBody>
      </p:sp>
      <p:sp>
        <p:nvSpPr>
          <p:cNvPr id="3" name="Espaço Reservado para Conteúdo 2"/>
          <p:cNvSpPr>
            <a:spLocks noGrp="1"/>
          </p:cNvSpPr>
          <p:nvPr>
            <p:ph idx="1"/>
          </p:nvPr>
        </p:nvSpPr>
        <p:spPr>
          <a:xfrm>
            <a:off x="683568" y="1988840"/>
            <a:ext cx="7848872" cy="4032448"/>
          </a:xfrm>
        </p:spPr>
        <p:txBody>
          <a:bodyPr>
            <a:normAutofit/>
          </a:bodyPr>
          <a:lstStyle/>
          <a:p>
            <a:pPr marL="0" indent="0">
              <a:buNone/>
            </a:pPr>
            <a:r>
              <a:rPr lang="pt-BR" dirty="0" smtClean="0">
                <a:latin typeface="Book Antiqua" pitchFamily="18" charset="0"/>
              </a:rPr>
              <a:t>Verifique se a sua versão:</a:t>
            </a:r>
          </a:p>
          <a:p>
            <a:r>
              <a:rPr lang="pt-BR" dirty="0" smtClean="0">
                <a:latin typeface="Book Antiqua" pitchFamily="18" charset="0"/>
              </a:rPr>
              <a:t>apresenta um sentido coerente com o texto em latim; </a:t>
            </a:r>
          </a:p>
          <a:p>
            <a:r>
              <a:rPr lang="pt-BR" dirty="0" smtClean="0">
                <a:latin typeface="Book Antiqua" pitchFamily="18" charset="0"/>
              </a:rPr>
              <a:t>reflete o seu conhecimento dos casos latinos; </a:t>
            </a:r>
          </a:p>
          <a:p>
            <a:r>
              <a:rPr lang="pt-BR" dirty="0" smtClean="0">
                <a:latin typeface="Book Antiqua" pitchFamily="18" charset="0"/>
              </a:rPr>
              <a:t>reflete o seu conhecimento das formações verbais do latim.</a:t>
            </a:r>
          </a:p>
          <a:p>
            <a:pPr marL="514350" indent="-514350">
              <a:buNone/>
            </a:pPr>
            <a:endParaRPr lang="pt-BR" dirty="0" smtClean="0">
              <a:latin typeface="Book Antiqua" pitchFamily="18" charset="0"/>
            </a:endParaRPr>
          </a:p>
        </p:txBody>
      </p:sp>
    </p:spTree>
    <p:extLst>
      <p:ext uri="{BB962C8B-B14F-4D97-AF65-F5344CB8AC3E}">
        <p14:creationId xmlns:p14="http://schemas.microsoft.com/office/powerpoint/2010/main" val="281950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2142</TotalTime>
  <Words>2603</Words>
  <Application>Microsoft Office PowerPoint</Application>
  <PresentationFormat>Apresentação na tela (4:3)</PresentationFormat>
  <Paragraphs>434</Paragraphs>
  <Slides>27</Slides>
  <Notes>1</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Apresentação do PowerPoint</vt:lpstr>
      <vt:lpstr>Parte Um:  Versão e interpretação de textos</vt:lpstr>
      <vt:lpstr>Canis per fluuium carnem ferens (PHAED., I, 4)</vt:lpstr>
      <vt:lpstr>Canis per fluuium carnem ferens (PHAED., I, 4)  Amittit merito proprium qui alienum adpetit. Canis per flumen carnem qum ferret natans, lympharum in speculo uidit simulacrum suum, aliamque praedam iam ab alio ferri putans eripere uoluit; uerum decepta auiditas et quem tenebat ore dimisit cibum nec quem petebat adeo potuit tangere.</vt:lpstr>
      <vt:lpstr>01.  Verta o texto ao português. </vt:lpstr>
      <vt:lpstr>Apresentação do PowerPoint</vt:lpstr>
      <vt:lpstr>Apresentação do PowerPoint</vt:lpstr>
      <vt:lpstr>Apresentação do PowerPoint</vt:lpstr>
      <vt:lpstr>Atenção!</vt:lpstr>
      <vt:lpstr>Interpretação</vt:lpstr>
      <vt:lpstr>Parte Dois:  Análise linguística</vt:lpstr>
      <vt:lpstr>Apresentação do PowerPoint</vt:lpstr>
      <vt:lpstr>Apresentação do PowerPoint</vt:lpstr>
      <vt:lpstr>Apresentação do PowerPoint</vt:lpstr>
      <vt:lpstr>Apresentação do PowerPoint</vt:lpstr>
      <vt:lpstr>Parte Três: Sistematização dos conteúdos gramaticais estudados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Material de consulta:  Vocabulário</vt:lpstr>
      <vt:lpstr>Apresentação do PowerPoint</vt:lpstr>
      <vt:lpstr>Apresentação do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 Um: Vulpecula et uua (Fedro)</dc:title>
  <dc:creator>Windows 7</dc:creator>
  <cp:lastModifiedBy>Windows 7</cp:lastModifiedBy>
  <cp:revision>225</cp:revision>
  <dcterms:created xsi:type="dcterms:W3CDTF">2011-08-31T23:24:49Z</dcterms:created>
  <dcterms:modified xsi:type="dcterms:W3CDTF">2015-11-23T19:17:50Z</dcterms:modified>
</cp:coreProperties>
</file>