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3"/>
  </p:notesMasterIdLst>
  <p:sldIdLst>
    <p:sldId id="262" r:id="rId2"/>
    <p:sldId id="388" r:id="rId3"/>
    <p:sldId id="352" r:id="rId4"/>
    <p:sldId id="382" r:id="rId5"/>
    <p:sldId id="378" r:id="rId6"/>
    <p:sldId id="257" r:id="rId7"/>
    <p:sldId id="383" r:id="rId8"/>
    <p:sldId id="384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85" r:id="rId19"/>
    <p:sldId id="398" r:id="rId20"/>
    <p:sldId id="379" r:id="rId21"/>
    <p:sldId id="399" r:id="rId22"/>
    <p:sldId id="401" r:id="rId23"/>
    <p:sldId id="400" r:id="rId24"/>
    <p:sldId id="402" r:id="rId25"/>
    <p:sldId id="404" r:id="rId26"/>
    <p:sldId id="405" r:id="rId27"/>
    <p:sldId id="406" r:id="rId28"/>
    <p:sldId id="407" r:id="rId29"/>
    <p:sldId id="408" r:id="rId30"/>
    <p:sldId id="403" r:id="rId31"/>
    <p:sldId id="38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4909" autoAdjust="0"/>
  </p:normalViewPr>
  <p:slideViewPr>
    <p:cSldViewPr>
      <p:cViewPr>
        <p:scale>
          <a:sx n="66" d="100"/>
          <a:sy n="66" d="100"/>
        </p:scale>
        <p:origin x="-390" y="-942"/>
      </p:cViewPr>
      <p:guideLst>
        <p:guide orient="horz" pos="402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00BC-6F0A-4786-B640-17C734BDE7D9}" type="datetimeFigureOut">
              <a:rPr lang="pt-BR" smtClean="0"/>
              <a:t>23/11/2015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D34FF-D378-4B5C-9D3B-9AE9564B5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9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34FF-D378-4B5C-9D3B-9AE9564B569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025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34FF-D378-4B5C-9D3B-9AE9564B5690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62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D961-19C3-4BF7-8B5C-434F6B5A25CF}" type="datetimeFigureOut">
              <a:rPr lang="pt-BR" smtClean="0"/>
              <a:pPr/>
              <a:t>23/11/2015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9CBF-F168-4401-BC0C-B25C579814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357686" y="485776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</a:rPr>
              <a:t>Aula 08</a:t>
            </a: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rgbClr val="CBB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0" y="0"/>
            <a:ext cx="9144000" cy="592933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28992" y="486916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</a:rPr>
              <a:t>Atividade Optativa Um</a:t>
            </a:r>
          </a:p>
          <a:p>
            <a:pPr algn="ctr"/>
            <a:r>
              <a:rPr lang="pt-BR" sz="1200" b="1" dirty="0">
                <a:solidFill>
                  <a:srgbClr val="FFC000"/>
                </a:solidFill>
              </a:rPr>
              <a:t>Após Unidades </a:t>
            </a:r>
            <a:r>
              <a:rPr lang="pt-BR" sz="1200" b="1" dirty="0" smtClean="0">
                <a:solidFill>
                  <a:srgbClr val="FFC000"/>
                </a:solidFill>
              </a:rPr>
              <a:t>1 e 2 do </a:t>
            </a:r>
            <a:r>
              <a:rPr lang="pt-BR" sz="1200" b="1" dirty="0" err="1" smtClean="0">
                <a:solidFill>
                  <a:srgbClr val="FFC000"/>
                </a:solidFill>
              </a:rPr>
              <a:t>Latinitas</a:t>
            </a:r>
            <a:r>
              <a:rPr lang="pt-BR" sz="1200" b="1" smtClean="0">
                <a:solidFill>
                  <a:srgbClr val="FFC000"/>
                </a:solidFill>
              </a:rPr>
              <a:t> Vermelho</a:t>
            </a:r>
            <a:endParaRPr lang="pt-BR" sz="1200" b="1" dirty="0">
              <a:solidFill>
                <a:srgbClr val="FFC000"/>
              </a:solidFill>
            </a:endParaRPr>
          </a:p>
        </p:txBody>
      </p:sp>
      <p:pic>
        <p:nvPicPr>
          <p:cNvPr id="14" name="Imagem 13" descr="lucilla-s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310"/>
          <a:stretch>
            <a:fillRect/>
          </a:stretch>
        </p:blipFill>
        <p:spPr>
          <a:xfrm>
            <a:off x="0" y="-1"/>
            <a:ext cx="2480530" cy="6858001"/>
          </a:xfrm>
          <a:prstGeom prst="rect">
            <a:avLst/>
          </a:prstGeom>
          <a:effectLst/>
        </p:spPr>
      </p:pic>
      <p:sp>
        <p:nvSpPr>
          <p:cNvPr id="16" name="CaixaDeTexto 15"/>
          <p:cNvSpPr txBox="1"/>
          <p:nvPr/>
        </p:nvSpPr>
        <p:spPr>
          <a:xfrm>
            <a:off x="3143240" y="1785926"/>
            <a:ext cx="52864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  <a:latin typeface="Book Antiqua" pitchFamily="18" charset="0"/>
              </a:rPr>
              <a:t>LATINĬTAS</a:t>
            </a:r>
          </a:p>
          <a:p>
            <a:pPr algn="ctr"/>
            <a:endParaRPr lang="pt-BR" sz="24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Book Antiqua" pitchFamily="18" charset="0"/>
              </a:rPr>
              <a:t>Leitura de Textos 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Book Antiqua" pitchFamily="18" charset="0"/>
              </a:rPr>
              <a:t>em Língua Latina</a:t>
            </a:r>
            <a:endParaRPr lang="pt-BR" sz="32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357554" y="500042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José Amarante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463449" y="6271928"/>
            <a:ext cx="4362946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chemeClr val="bg1"/>
                </a:solidFill>
                <a:latin typeface="Arial Rounded MT Bold" pitchFamily="34" charset="0"/>
              </a:rPr>
              <a:t>www.latinitasbrasil.org</a:t>
            </a:r>
            <a:endParaRPr lang="pt-BR" sz="1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492" y="5975851"/>
            <a:ext cx="869092" cy="85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28596" y="476672"/>
            <a:ext cx="8358246" cy="609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76872"/>
            <a:ext cx="7858180" cy="3719336"/>
          </a:xfrm>
        </p:spPr>
        <p:txBody>
          <a:bodyPr>
            <a:normAutofit/>
          </a:bodyPr>
          <a:lstStyle/>
          <a:p>
            <a:pPr indent="542925" algn="l" defTabSz="546100"/>
            <a:r>
              <a:rPr lang="pt-BR" sz="2800" dirty="0" err="1" smtClean="0">
                <a:latin typeface="Book Antiqua" pitchFamily="18" charset="0"/>
              </a:rPr>
              <a:t>Theseus</a:t>
            </a:r>
            <a:r>
              <a:rPr lang="pt-BR" sz="2800" dirty="0" smtClean="0">
                <a:latin typeface="Book Antiqua" pitchFamily="18" charset="0"/>
              </a:rPr>
              <a:t>  - in insula Dia </a:t>
            </a:r>
            <a:r>
              <a:rPr lang="pt-BR" sz="2800" dirty="0" err="1" smtClean="0">
                <a:latin typeface="Book Antiqua" pitchFamily="18" charset="0"/>
              </a:rPr>
              <a:t>tempestate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retentus</a:t>
            </a:r>
            <a:r>
              <a:rPr lang="pt-BR" sz="2800" dirty="0" smtClean="0">
                <a:latin typeface="Book Antiqua" pitchFamily="18" charset="0"/>
              </a:rPr>
              <a:t> – non </a:t>
            </a:r>
            <a:r>
              <a:rPr lang="pt-BR" sz="2800" dirty="0" err="1" smtClean="0">
                <a:latin typeface="Book Antiqua" pitchFamily="18" charset="0"/>
              </a:rPr>
              <a:t>uolebat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Ariadnam</a:t>
            </a:r>
            <a:r>
              <a:rPr lang="pt-BR" sz="2800" dirty="0" smtClean="0">
                <a:latin typeface="Book Antiqua" pitchFamily="18" charset="0"/>
              </a:rPr>
              <a:t> in </a:t>
            </a:r>
            <a:r>
              <a:rPr lang="pt-BR" sz="2800" dirty="0" err="1" smtClean="0">
                <a:latin typeface="Book Antiqua" pitchFamily="18" charset="0"/>
              </a:rPr>
              <a:t>patriam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portare</a:t>
            </a:r>
            <a:r>
              <a:rPr lang="pt-BR" sz="2800" dirty="0" smtClean="0">
                <a:latin typeface="Book Antiqua" pitchFamily="18" charset="0"/>
              </a:rPr>
              <a:t>. </a:t>
            </a:r>
            <a:r>
              <a:rPr lang="pt-BR" sz="2800" dirty="0" err="1" smtClean="0">
                <a:latin typeface="Book Antiqua" pitchFamily="18" charset="0"/>
              </a:rPr>
              <a:t>Itaque</a:t>
            </a:r>
            <a:r>
              <a:rPr lang="pt-BR" sz="2800" dirty="0" smtClean="0">
                <a:latin typeface="Book Antiqua" pitchFamily="18" charset="0"/>
              </a:rPr>
              <a:t> in insula Dia </a:t>
            </a:r>
            <a:r>
              <a:rPr lang="pt-BR" sz="2800" dirty="0" err="1" smtClean="0">
                <a:latin typeface="Book Antiqua" pitchFamily="18" charset="0"/>
              </a:rPr>
              <a:t>dormientem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reliquit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Ariadnam</a:t>
            </a:r>
            <a:r>
              <a:rPr lang="pt-BR" sz="2800" dirty="0" smtClean="0">
                <a:latin typeface="Book Antiqua" pitchFamily="18" charset="0"/>
              </a:rPr>
              <a:t>. </a:t>
            </a:r>
            <a:br>
              <a:rPr lang="pt-BR" sz="2800" dirty="0" smtClean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>	</a:t>
            </a:r>
            <a:r>
              <a:rPr lang="pt-BR" sz="2800" dirty="0" err="1" smtClean="0">
                <a:latin typeface="Book Antiqua" pitchFamily="18" charset="0"/>
              </a:rPr>
              <a:t>Liber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eam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adamauit</a:t>
            </a:r>
            <a:r>
              <a:rPr lang="pt-BR" sz="2800" dirty="0" smtClean="0">
                <a:latin typeface="Book Antiqua" pitchFamily="18" charset="0"/>
              </a:rPr>
              <a:t> et </a:t>
            </a:r>
            <a:r>
              <a:rPr lang="pt-BR" sz="2800" dirty="0" err="1" smtClean="0">
                <a:latin typeface="Book Antiqua" pitchFamily="18" charset="0"/>
              </a:rPr>
              <a:t>sibi</a:t>
            </a:r>
            <a:r>
              <a:rPr lang="pt-BR" sz="2800" dirty="0" smtClean="0">
                <a:latin typeface="Book Antiqua" pitchFamily="18" charset="0"/>
              </a:rPr>
              <a:t> in </a:t>
            </a:r>
            <a:r>
              <a:rPr lang="pt-BR" sz="2800" dirty="0" err="1" smtClean="0">
                <a:latin typeface="Book Antiqua" pitchFamily="18" charset="0"/>
              </a:rPr>
              <a:t>coniugium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abduxit</a:t>
            </a:r>
            <a:r>
              <a:rPr lang="pt-BR" sz="2800" dirty="0" smtClean="0">
                <a:latin typeface="Book Antiqua" pitchFamily="18" charset="0"/>
              </a:rPr>
              <a:t>. </a:t>
            </a:r>
            <a:r>
              <a:rPr lang="pt-BR" sz="2800" dirty="0" err="1" smtClean="0">
                <a:latin typeface="Book Antiqua" pitchFamily="18" charset="0"/>
              </a:rPr>
              <a:t>Phaedram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autem</a:t>
            </a:r>
            <a:r>
              <a:rPr lang="pt-BR" sz="2800" dirty="0" smtClean="0">
                <a:latin typeface="Book Antiqua" pitchFamily="18" charset="0"/>
              </a:rPr>
              <a:t> – </a:t>
            </a:r>
            <a:r>
              <a:rPr lang="pt-BR" sz="2800" dirty="0" err="1" smtClean="0">
                <a:latin typeface="Book Antiqua" pitchFamily="18" charset="0"/>
              </a:rPr>
              <a:t>Ariadnae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sororem</a:t>
            </a:r>
            <a:r>
              <a:rPr lang="pt-BR" sz="2800" dirty="0" smtClean="0">
                <a:latin typeface="Book Antiqua" pitchFamily="18" charset="0"/>
              </a:rPr>
              <a:t> – </a:t>
            </a:r>
            <a:r>
              <a:rPr lang="pt-BR" sz="2800" dirty="0" err="1" smtClean="0">
                <a:latin typeface="Book Antiqua" pitchFamily="18" charset="0"/>
              </a:rPr>
              <a:t>Theseus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duxit</a:t>
            </a:r>
            <a:r>
              <a:rPr lang="pt-BR" sz="2800" dirty="0" smtClean="0">
                <a:latin typeface="Book Antiqua" pitchFamily="18" charset="0"/>
              </a:rPr>
              <a:t> in </a:t>
            </a:r>
            <a:r>
              <a:rPr lang="pt-BR" sz="2800" dirty="0" err="1" smtClean="0">
                <a:latin typeface="Book Antiqua" pitchFamily="18" charset="0"/>
              </a:rPr>
              <a:t>coniugium</a:t>
            </a:r>
            <a:r>
              <a:rPr lang="pt-BR" sz="2800" dirty="0" smtClean="0">
                <a:latin typeface="Book Antiqua" pitchFamily="18" charset="0"/>
              </a:rPr>
              <a:t>.</a:t>
            </a:r>
            <a:endParaRPr lang="pt-BR" sz="2800" dirty="0">
              <a:latin typeface="Book Antiqua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55679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Book Antiqua" pitchFamily="18" charset="0"/>
              </a:rPr>
              <a:t>Ariadne (HIGINO, </a:t>
            </a:r>
            <a:r>
              <a:rPr lang="pt-BR" sz="3200" b="1" i="1" dirty="0" err="1" smtClean="0">
                <a:latin typeface="Book Antiqua" pitchFamily="18" charset="0"/>
              </a:rPr>
              <a:t>Fabulae</a:t>
            </a:r>
            <a:r>
              <a:rPr lang="pt-BR" sz="3200" b="1" i="1" dirty="0" smtClean="0">
                <a:latin typeface="Book Antiqua" pitchFamily="18" charset="0"/>
              </a:rPr>
              <a:t>, </a:t>
            </a:r>
            <a:r>
              <a:rPr lang="pt-BR" sz="3200" b="1" dirty="0" smtClean="0">
                <a:latin typeface="Book Antiqua" pitchFamily="18" charset="0"/>
              </a:rPr>
              <a:t>XLIII)</a:t>
            </a:r>
            <a:endParaRPr lang="pt-BR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1 	Responda: </a:t>
            </a:r>
          </a:p>
          <a:p>
            <a:pPr marL="452438" indent="-452438">
              <a:buAutoNum type="alphaLcParenR"/>
            </a:pPr>
            <a:r>
              <a:rPr lang="pt-BR" dirty="0" err="1" smtClean="0">
                <a:latin typeface="Book Antiqua" pitchFamily="18" charset="0"/>
              </a:rPr>
              <a:t>Quid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Theseus</a:t>
            </a:r>
            <a:r>
              <a:rPr lang="pt-BR" dirty="0" smtClean="0">
                <a:latin typeface="Book Antiqua" pitchFamily="18" charset="0"/>
              </a:rPr>
              <a:t> non </a:t>
            </a:r>
            <a:r>
              <a:rPr lang="pt-BR" dirty="0" err="1" smtClean="0">
                <a:latin typeface="Book Antiqua" pitchFamily="18" charset="0"/>
              </a:rPr>
              <a:t>uolebat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non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uolebat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Ariadnam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in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patriam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portare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b) Quis </a:t>
            </a:r>
            <a:r>
              <a:rPr lang="pt-BR" dirty="0" err="1" smtClean="0">
                <a:latin typeface="Book Antiqua" pitchFamily="18" charset="0"/>
              </a:rPr>
              <a:t>reliquit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Ariadnam</a:t>
            </a:r>
            <a:r>
              <a:rPr lang="pt-BR" dirty="0" smtClean="0">
                <a:latin typeface="Book Antiqua" pitchFamily="18" charset="0"/>
              </a:rPr>
              <a:t>? </a:t>
            </a:r>
            <a:r>
              <a:rPr lang="pt-BR" dirty="0" err="1" smtClean="0">
                <a:latin typeface="Book Antiqua" pitchFamily="18" charset="0"/>
              </a:rPr>
              <a:t>Ubi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reliquit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Ariadnam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 In insula Dia.</a:t>
            </a:r>
          </a:p>
          <a:p>
            <a:pPr marL="452438" indent="-452438">
              <a:buNone/>
            </a:pPr>
            <a:r>
              <a:rPr lang="en-US" dirty="0" smtClean="0">
                <a:latin typeface="Book Antiqua" pitchFamily="18" charset="0"/>
              </a:rPr>
              <a:t>c) Quam </a:t>
            </a:r>
            <a:r>
              <a:rPr lang="en-US" dirty="0" err="1" smtClean="0">
                <a:latin typeface="Book Antiqua" pitchFamily="18" charset="0"/>
              </a:rPr>
              <a:t>Liber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adamauit</a:t>
            </a:r>
            <a:r>
              <a:rPr lang="en-US" dirty="0" smtClean="0">
                <a:latin typeface="Book Antiqua" pitchFamily="18" charset="0"/>
              </a:rPr>
              <a:t>?</a:t>
            </a:r>
          </a:p>
          <a:p>
            <a:pPr marL="452438" indent="-452438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Liber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Ariadnam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adamauit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  <a:endParaRPr lang="pt-BR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d) </a:t>
            </a:r>
            <a:r>
              <a:rPr lang="pt-BR" dirty="0" err="1" smtClean="0">
                <a:latin typeface="Book Antiqua" pitchFamily="18" charset="0"/>
              </a:rPr>
              <a:t>Quam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femina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Theseus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duxit</a:t>
            </a:r>
            <a:r>
              <a:rPr lang="pt-BR" dirty="0" smtClean="0">
                <a:latin typeface="Book Antiqua" pitchFamily="18" charset="0"/>
              </a:rPr>
              <a:t> in </a:t>
            </a:r>
            <a:r>
              <a:rPr lang="pt-BR" dirty="0" err="1" smtClean="0">
                <a:latin typeface="Book Antiqua" pitchFamily="18" charset="0"/>
              </a:rPr>
              <a:t>coniugium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Phaedram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duxit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in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coniugium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e) </a:t>
            </a:r>
            <a:r>
              <a:rPr lang="pt-BR" dirty="0" err="1" smtClean="0">
                <a:latin typeface="Book Antiqua" pitchFamily="18" charset="0"/>
              </a:rPr>
              <a:t>Quae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erat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Phaedra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marL="452438" indent="-452438">
              <a:buNone/>
            </a:pPr>
            <a:r>
              <a:rPr lang="pt-BR" dirty="0" smtClean="0">
                <a:latin typeface="Book Antiqua" pitchFamily="18" charset="0"/>
              </a:rPr>
              <a:t>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Phaedra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erat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Ariadnae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soror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marL="514350" indent="-514350">
              <a:buAutoNum type="arabicPlain" startAt="2"/>
            </a:pPr>
            <a:endParaRPr lang="pt-BR" dirty="0" smtClean="0">
              <a:latin typeface="Book Antiqua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latin typeface="Book Antiqua" pitchFamily="18" charset="0"/>
              </a:rPr>
              <a:t>Interpretação</a:t>
            </a:r>
            <a:endParaRPr lang="pt-BR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96855"/>
            <a:ext cx="8229600" cy="10630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err="1" smtClean="0"/>
              <a:t>Theseus</a:t>
            </a:r>
            <a:r>
              <a:rPr lang="pt-BR" dirty="0" smtClean="0"/>
              <a:t>  - in insula Dia </a:t>
            </a:r>
            <a:r>
              <a:rPr lang="pt-BR" dirty="0" err="1" smtClean="0"/>
              <a:t>tempestate</a:t>
            </a:r>
            <a:r>
              <a:rPr lang="pt-BR" dirty="0" smtClean="0"/>
              <a:t> </a:t>
            </a:r>
            <a:r>
              <a:rPr lang="pt-BR" dirty="0" err="1" smtClean="0"/>
              <a:t>retentus</a:t>
            </a:r>
            <a:r>
              <a:rPr lang="pt-BR" dirty="0" smtClean="0"/>
              <a:t> – non </a:t>
            </a:r>
            <a:r>
              <a:rPr lang="pt-BR" dirty="0" err="1" smtClean="0"/>
              <a:t>uolebat</a:t>
            </a:r>
            <a:r>
              <a:rPr lang="pt-BR" dirty="0" smtClean="0"/>
              <a:t> </a:t>
            </a:r>
            <a:r>
              <a:rPr lang="pt-BR" dirty="0" err="1" smtClean="0"/>
              <a:t>Ariadnam</a:t>
            </a:r>
            <a:r>
              <a:rPr lang="pt-BR" dirty="0" smtClean="0"/>
              <a:t> in </a:t>
            </a:r>
            <a:r>
              <a:rPr lang="pt-BR" dirty="0" err="1" smtClean="0"/>
              <a:t>patriam</a:t>
            </a:r>
            <a:r>
              <a:rPr lang="pt-BR" dirty="0" smtClean="0"/>
              <a:t> </a:t>
            </a:r>
            <a:r>
              <a:rPr lang="pt-BR" dirty="0" err="1" smtClean="0"/>
              <a:t>portare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77431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 – retido por uma tempestade na ilha Dia – não queria levar Ariadne para a (sua) pátria.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31640" y="390389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uolo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uis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uelle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uolui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querer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95536" y="152762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Theseus</a:t>
            </a:r>
            <a:r>
              <a:rPr lang="pt-BR" b="1" dirty="0" smtClean="0"/>
              <a:t>, -i: </a:t>
            </a:r>
            <a:r>
              <a:rPr lang="pt-BR" dirty="0" err="1" smtClean="0"/>
              <a:t>Teseu</a:t>
            </a:r>
            <a:r>
              <a:rPr lang="pt-BR" dirty="0" smtClean="0"/>
              <a:t> (rei de Atenas)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940152" y="397589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porto, -as, -are, -</a:t>
            </a:r>
            <a:r>
              <a:rPr lang="pt-BR" b="1" dirty="0" err="1" smtClean="0"/>
              <a:t>aui</a:t>
            </a:r>
            <a:r>
              <a:rPr lang="pt-BR" b="1" dirty="0" smtClean="0"/>
              <a:t>:</a:t>
            </a:r>
            <a:r>
              <a:rPr lang="pt-BR" dirty="0" smtClean="0"/>
              <a:t> levar, conduzir, transportar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563888" y="3903891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 (filha de </a:t>
            </a:r>
            <a:r>
              <a:rPr lang="pt-BR" dirty="0" err="1" smtClean="0"/>
              <a:t>Minos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879812" y="4726885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in: </a:t>
            </a:r>
            <a:r>
              <a:rPr lang="pt-BR" dirty="0" smtClean="0">
                <a:solidFill>
                  <a:srgbClr val="FF0000"/>
                </a:solidFill>
              </a:rPr>
              <a:t>(prep.) em (com </a:t>
            </a:r>
            <a:r>
              <a:rPr lang="pt-BR" dirty="0" err="1" smtClean="0">
                <a:solidFill>
                  <a:srgbClr val="FF0000"/>
                </a:solidFill>
              </a:rPr>
              <a:t>abl</a:t>
            </a:r>
            <a:r>
              <a:rPr lang="pt-BR" dirty="0" smtClean="0">
                <a:solidFill>
                  <a:srgbClr val="FF0000"/>
                </a:solidFill>
              </a:rPr>
              <a:t>.); para (com </a:t>
            </a:r>
            <a:r>
              <a:rPr lang="pt-BR" dirty="0" err="1" smtClean="0">
                <a:solidFill>
                  <a:srgbClr val="FF0000"/>
                </a:solidFill>
              </a:rPr>
              <a:t>acus</a:t>
            </a:r>
            <a:r>
              <a:rPr lang="pt-BR" dirty="0" smtClean="0">
                <a:solidFill>
                  <a:srgbClr val="FF0000"/>
                </a:solidFill>
              </a:rPr>
              <a:t>.)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703731" y="48653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patria</a:t>
            </a:r>
            <a:r>
              <a:rPr lang="pt-BR" b="1" dirty="0" smtClean="0">
                <a:solidFill>
                  <a:srgbClr val="FF0000"/>
                </a:solidFill>
              </a:rPr>
              <a:t>, -</a:t>
            </a:r>
            <a:r>
              <a:rPr lang="pt-BR" b="1" dirty="0" err="1" smtClean="0">
                <a:solidFill>
                  <a:srgbClr val="FF0000"/>
                </a:solidFill>
              </a:rPr>
              <a:t>ae</a:t>
            </a:r>
            <a:r>
              <a:rPr lang="pt-BR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rgbClr val="FF0000"/>
                </a:solidFill>
              </a:rPr>
              <a:t>pátria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012160" y="131160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retentus</a:t>
            </a:r>
            <a:r>
              <a:rPr lang="pt-BR" b="1" dirty="0" smtClean="0"/>
              <a:t>:</a:t>
            </a:r>
            <a:r>
              <a:rPr lang="pt-BR" dirty="0" smtClean="0"/>
              <a:t> (adj. 2ª </a:t>
            </a:r>
            <a:r>
              <a:rPr lang="pt-BR" dirty="0" err="1" smtClean="0"/>
              <a:t>decl</a:t>
            </a:r>
            <a:r>
              <a:rPr lang="pt-BR" dirty="0" smtClean="0"/>
              <a:t>.) retido, contido, impedido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987824" y="152762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insula, -</a:t>
            </a:r>
            <a:r>
              <a:rPr lang="pt-BR" b="1" dirty="0" err="1" smtClean="0">
                <a:solidFill>
                  <a:srgbClr val="FF0000"/>
                </a:solidFill>
              </a:rPr>
              <a:t>ae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ilha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987824" y="188766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Dia, -</a:t>
            </a:r>
            <a:r>
              <a:rPr lang="pt-BR" b="1" dirty="0" err="1" smtClean="0"/>
              <a:t>ae</a:t>
            </a:r>
            <a:r>
              <a:rPr lang="pt-BR" b="1" dirty="0" smtClean="0"/>
              <a:t>:</a:t>
            </a:r>
            <a:r>
              <a:rPr lang="pt-BR" dirty="0" smtClean="0"/>
              <a:t> Dia, ilha do mar de Creta; ilha de </a:t>
            </a:r>
            <a:r>
              <a:rPr lang="pt-BR" dirty="0" err="1" smtClean="0"/>
              <a:t>Naxos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012160" y="196141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tempestas</a:t>
            </a:r>
            <a:r>
              <a:rPr lang="pt-BR" b="1" dirty="0" smtClean="0"/>
              <a:t>, -</a:t>
            </a:r>
            <a:r>
              <a:rPr lang="pt-BR" b="1" dirty="0" err="1" smtClean="0"/>
              <a:t>atis</a:t>
            </a:r>
            <a:r>
              <a:rPr lang="pt-BR" b="1" dirty="0" smtClean="0"/>
              <a:t>: </a:t>
            </a:r>
            <a:r>
              <a:rPr lang="pt-BR" dirty="0" smtClean="0"/>
              <a:t>(f) tempestade</a:t>
            </a:r>
            <a:endParaRPr lang="pt-BR" dirty="0"/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340074"/>
            <a:ext cx="8229600" cy="928686"/>
          </a:xfrm>
        </p:spPr>
        <p:txBody>
          <a:bodyPr>
            <a:normAutofit/>
          </a:bodyPr>
          <a:lstStyle/>
          <a:p>
            <a:pPr marL="0" indent="0" algn="l" defTabSz="546100"/>
            <a:r>
              <a:rPr lang="pt-BR" sz="2700" dirty="0" smtClean="0">
                <a:latin typeface="Book Antiqua" pitchFamily="18" charset="0"/>
              </a:rPr>
              <a:t>2. </a:t>
            </a:r>
            <a:r>
              <a:rPr lang="pt-BR" sz="2700" dirty="0">
                <a:latin typeface="Book Antiqua" pitchFamily="18" charset="0"/>
              </a:rPr>
              <a:t>	</a:t>
            </a:r>
            <a:r>
              <a:rPr lang="pt-BR" sz="2700" dirty="0" smtClean="0">
                <a:latin typeface="Book Antiqua" pitchFamily="18" charset="0"/>
              </a:rPr>
              <a:t>Verta o texto ao português. </a:t>
            </a:r>
            <a:endParaRPr lang="pt-BR" sz="27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221964"/>
            <a:ext cx="8535892" cy="7749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 smtClean="0"/>
              <a:t>Itaque</a:t>
            </a:r>
            <a:r>
              <a:rPr lang="pt-BR" dirty="0" smtClean="0"/>
              <a:t> in insula Dia </a:t>
            </a:r>
            <a:r>
              <a:rPr lang="pt-BR" dirty="0" err="1" smtClean="0"/>
              <a:t>dormientem</a:t>
            </a:r>
            <a:r>
              <a:rPr lang="pt-BR" dirty="0" smtClean="0"/>
              <a:t> </a:t>
            </a:r>
            <a:r>
              <a:rPr lang="pt-BR" dirty="0" err="1" smtClean="0"/>
              <a:t>reliquit</a:t>
            </a:r>
            <a:r>
              <a:rPr lang="pt-BR" dirty="0" smtClean="0"/>
              <a:t> </a:t>
            </a:r>
            <a:r>
              <a:rPr lang="pt-BR" dirty="0" err="1" smtClean="0"/>
              <a:t>Ariadnam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79597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Por essa razão, abandonou Ariadne dormindo na ilha Dia.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48064" y="98072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relinquo</a:t>
            </a:r>
            <a:r>
              <a:rPr lang="pt-BR" b="1" dirty="0" smtClean="0"/>
              <a:t>, -is, -ĕre, </a:t>
            </a:r>
            <a:r>
              <a:rPr lang="pt-BR" b="1" dirty="0" err="1" smtClean="0"/>
              <a:t>reliqui</a:t>
            </a:r>
            <a:r>
              <a:rPr lang="pt-BR" b="1" dirty="0" smtClean="0"/>
              <a:t>:</a:t>
            </a:r>
            <a:r>
              <a:rPr lang="pt-BR" dirty="0" smtClean="0"/>
              <a:t> abandonar, deixar, deixar para trás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7544" y="8274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>
                    <a:lumMod val="85000"/>
                  </a:schemeClr>
                </a:solidFill>
              </a:rPr>
              <a:t>Theseus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</a:rPr>
              <a:t>, -i: </a:t>
            </a:r>
            <a:r>
              <a:rPr lang="pt-BR" dirty="0" err="1" smtClean="0">
                <a:solidFill>
                  <a:schemeClr val="bg1">
                    <a:lumMod val="85000"/>
                  </a:schemeClr>
                </a:solidFill>
              </a:rPr>
              <a:t>Teseu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767736" y="338079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 (filha de </a:t>
            </a:r>
            <a:r>
              <a:rPr lang="pt-BR" dirty="0" err="1" smtClean="0"/>
              <a:t>Minos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851920" y="338079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dormientem</a:t>
            </a:r>
            <a:r>
              <a:rPr lang="pt-BR" b="1" dirty="0" smtClean="0"/>
              <a:t>:</a:t>
            </a:r>
            <a:r>
              <a:rPr lang="pt-BR" dirty="0" smtClean="0"/>
              <a:t> (adj. 3ª </a:t>
            </a:r>
            <a:r>
              <a:rPr lang="pt-BR" dirty="0" err="1" smtClean="0"/>
              <a:t>decl</a:t>
            </a:r>
            <a:r>
              <a:rPr lang="pt-BR" dirty="0" smtClean="0"/>
              <a:t>.) dormindo, enquanto dormia (refere-se a Ariadne)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11560" y="338079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ităque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(adv.) por essa razão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7" grpId="0"/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600363"/>
            <a:ext cx="8229600" cy="6143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err="1" smtClean="0"/>
              <a:t>Liber</a:t>
            </a:r>
            <a:r>
              <a:rPr lang="pt-BR" dirty="0" smtClean="0"/>
              <a:t> </a:t>
            </a:r>
            <a:r>
              <a:rPr lang="pt-BR" dirty="0" err="1" smtClean="0"/>
              <a:t>eam</a:t>
            </a:r>
            <a:r>
              <a:rPr lang="pt-BR" dirty="0" smtClean="0"/>
              <a:t> </a:t>
            </a:r>
            <a:r>
              <a:rPr lang="pt-BR" dirty="0" err="1" smtClean="0"/>
              <a:t>adamauit</a:t>
            </a:r>
            <a:r>
              <a:rPr lang="pt-BR" dirty="0" smtClean="0"/>
              <a:t> et </a:t>
            </a:r>
            <a:r>
              <a:rPr lang="pt-BR" dirty="0" err="1" smtClean="0"/>
              <a:t>sibi</a:t>
            </a:r>
            <a:r>
              <a:rPr lang="pt-BR" dirty="0" smtClean="0"/>
              <a:t> in </a:t>
            </a:r>
            <a:r>
              <a:rPr lang="pt-BR" dirty="0" err="1" smtClean="0"/>
              <a:t>coniugium</a:t>
            </a:r>
            <a:r>
              <a:rPr lang="pt-BR" dirty="0" smtClean="0"/>
              <a:t> </a:t>
            </a:r>
            <a:r>
              <a:rPr lang="pt-BR" dirty="0" err="1" smtClean="0"/>
              <a:t>abduxit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93998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7030A0"/>
                </a:solidFill>
              </a:rPr>
              <a:t>Liber</a:t>
            </a:r>
            <a:r>
              <a:rPr lang="pt-BR" dirty="0" smtClean="0">
                <a:solidFill>
                  <a:srgbClr val="7030A0"/>
                </a:solidFill>
              </a:rPr>
              <a:t> a amou profundamente e (a) levou para si em casamento.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550421"/>
            <a:ext cx="2629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adămo</a:t>
            </a:r>
            <a:r>
              <a:rPr lang="pt-BR" b="1" dirty="0" smtClean="0">
                <a:solidFill>
                  <a:srgbClr val="FF0000"/>
                </a:solidFill>
              </a:rPr>
              <a:t>, -as, -are, -</a:t>
            </a:r>
            <a:r>
              <a:rPr lang="pt-BR" b="1" dirty="0" err="1" smtClean="0">
                <a:solidFill>
                  <a:srgbClr val="FF0000"/>
                </a:solidFill>
              </a:rPr>
              <a:t>aui</a:t>
            </a:r>
            <a:r>
              <a:rPr lang="pt-BR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rgbClr val="FF0000"/>
                </a:solidFill>
              </a:rPr>
              <a:t>amar profundamente, começar a amar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3502749"/>
            <a:ext cx="262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Liber</a:t>
            </a:r>
            <a:r>
              <a:rPr lang="pt-BR" b="1" dirty="0" smtClean="0"/>
              <a:t>, -</a:t>
            </a:r>
            <a:r>
              <a:rPr lang="pt-BR" b="1" dirty="0" err="1" smtClean="0"/>
              <a:t>ĕri</a:t>
            </a:r>
            <a:r>
              <a:rPr lang="pt-BR" b="1" dirty="0" smtClean="0"/>
              <a:t>:</a:t>
            </a:r>
            <a:r>
              <a:rPr lang="pt-BR" dirty="0" smtClean="0"/>
              <a:t> </a:t>
            </a:r>
            <a:r>
              <a:rPr lang="pt-BR" dirty="0" err="1" smtClean="0"/>
              <a:t>Liber</a:t>
            </a:r>
            <a:r>
              <a:rPr lang="pt-BR" dirty="0" smtClean="0"/>
              <a:t> (divindade latina)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051720" y="1630541"/>
            <a:ext cx="262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eam</a:t>
            </a:r>
            <a:r>
              <a:rPr lang="pt-BR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dirty="0" err="1" smtClean="0">
                <a:solidFill>
                  <a:srgbClr val="FF0000"/>
                </a:solidFill>
              </a:rPr>
              <a:t>acu</a:t>
            </a:r>
            <a:r>
              <a:rPr lang="pt-BR" dirty="0" smtClean="0">
                <a:solidFill>
                  <a:srgbClr val="FF0000"/>
                </a:solidFill>
              </a:rPr>
              <a:t>. 1ª </a:t>
            </a:r>
            <a:r>
              <a:rPr lang="pt-BR" dirty="0" err="1" smtClean="0">
                <a:solidFill>
                  <a:srgbClr val="FF0000"/>
                </a:solidFill>
              </a:rPr>
              <a:t>decl</a:t>
            </a:r>
            <a:r>
              <a:rPr lang="pt-BR" dirty="0" smtClean="0">
                <a:solidFill>
                  <a:srgbClr val="FF0000"/>
                </a:solidFill>
              </a:rPr>
              <a:t>.) ela, aquela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99792" y="3429000"/>
            <a:ext cx="26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et:</a:t>
            </a:r>
            <a:r>
              <a:rPr lang="pt-BR" dirty="0" smtClean="0">
                <a:solidFill>
                  <a:srgbClr val="FF0000"/>
                </a:solidFill>
              </a:rPr>
              <a:t> (conj.) e	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156176" y="3573016"/>
            <a:ext cx="262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adbuco</a:t>
            </a:r>
            <a:r>
              <a:rPr lang="pt-BR" b="1" dirty="0" smtClean="0"/>
              <a:t>, -is, -ĕre, </a:t>
            </a:r>
            <a:r>
              <a:rPr lang="pt-BR" b="1" dirty="0" err="1" smtClean="0"/>
              <a:t>abduxi</a:t>
            </a:r>
            <a:r>
              <a:rPr lang="pt-BR" b="1" dirty="0" smtClean="0"/>
              <a:t>: </a:t>
            </a:r>
            <a:r>
              <a:rPr lang="pt-BR" dirty="0" smtClean="0"/>
              <a:t>levar,</a:t>
            </a:r>
            <a:r>
              <a:rPr lang="pt-BR" b="1" dirty="0" smtClean="0"/>
              <a:t> </a:t>
            </a:r>
            <a:r>
              <a:rPr lang="pt-BR" dirty="0" smtClean="0"/>
              <a:t>tomar, raptar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44008" y="1700808"/>
            <a:ext cx="26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sibi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  <a:r>
              <a:rPr lang="pt-BR" dirty="0" smtClean="0">
                <a:solidFill>
                  <a:srgbClr val="FF0000"/>
                </a:solidFill>
              </a:rPr>
              <a:t> a si, para si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47864" y="4005064"/>
            <a:ext cx="262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in: </a:t>
            </a:r>
            <a:r>
              <a:rPr lang="pt-BR" dirty="0" smtClean="0">
                <a:solidFill>
                  <a:srgbClr val="FF0000"/>
                </a:solidFill>
              </a:rPr>
              <a:t>(prep.) em (com </a:t>
            </a:r>
            <a:r>
              <a:rPr lang="pt-BR" dirty="0" err="1" smtClean="0">
                <a:solidFill>
                  <a:srgbClr val="FF0000"/>
                </a:solidFill>
              </a:rPr>
              <a:t>abl</a:t>
            </a:r>
            <a:r>
              <a:rPr lang="pt-BR" dirty="0" smtClean="0">
                <a:solidFill>
                  <a:srgbClr val="FF0000"/>
                </a:solidFill>
              </a:rPr>
              <a:t>.); para (com </a:t>
            </a:r>
            <a:r>
              <a:rPr lang="pt-BR" dirty="0" err="1" smtClean="0">
                <a:solidFill>
                  <a:srgbClr val="FF0000"/>
                </a:solidFill>
              </a:rPr>
              <a:t>acus</a:t>
            </a:r>
            <a:r>
              <a:rPr lang="pt-BR" dirty="0" smtClean="0">
                <a:solidFill>
                  <a:srgbClr val="FF0000"/>
                </a:solidFill>
              </a:rPr>
              <a:t>.)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347864" y="472688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coniugium</a:t>
            </a:r>
            <a:r>
              <a:rPr lang="pt-BR" b="1" dirty="0" smtClean="0"/>
              <a:t>, -ii: </a:t>
            </a:r>
            <a:r>
              <a:rPr lang="pt-BR" dirty="0" smtClean="0"/>
              <a:t>casamento, união, união conjugal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35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365980"/>
            <a:ext cx="8229600" cy="10630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err="1" smtClean="0"/>
              <a:t>Phaedram</a:t>
            </a:r>
            <a:r>
              <a:rPr lang="pt-BR" dirty="0" smtClean="0"/>
              <a:t> </a:t>
            </a:r>
            <a:r>
              <a:rPr lang="pt-BR" dirty="0" err="1" smtClean="0"/>
              <a:t>autem</a:t>
            </a:r>
            <a:r>
              <a:rPr lang="pt-BR" dirty="0" smtClean="0"/>
              <a:t> – </a:t>
            </a:r>
            <a:r>
              <a:rPr lang="pt-BR" dirty="0" err="1" smtClean="0"/>
              <a:t>Ariadnae</a:t>
            </a:r>
            <a:r>
              <a:rPr lang="pt-BR" dirty="0" smtClean="0"/>
              <a:t> </a:t>
            </a:r>
            <a:r>
              <a:rPr lang="pt-BR" dirty="0" err="1" smtClean="0"/>
              <a:t>sororem</a:t>
            </a:r>
            <a:r>
              <a:rPr lang="pt-BR" dirty="0" smtClean="0"/>
              <a:t> – </a:t>
            </a:r>
            <a:r>
              <a:rPr lang="pt-BR" dirty="0" err="1" smtClean="0"/>
              <a:t>Theseus</a:t>
            </a:r>
            <a:r>
              <a:rPr lang="pt-BR" dirty="0" smtClean="0"/>
              <a:t> </a:t>
            </a:r>
            <a:r>
              <a:rPr lang="pt-BR" dirty="0" err="1" smtClean="0"/>
              <a:t>duxit</a:t>
            </a:r>
            <a:r>
              <a:rPr lang="pt-BR" dirty="0" smtClean="0"/>
              <a:t> in </a:t>
            </a:r>
            <a:r>
              <a:rPr lang="pt-BR" dirty="0" err="1" smtClean="0"/>
              <a:t>coniugium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77431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Por outro lado, </a:t>
            </a:r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 conduziu Fedra – irmã de Ariadne – ao casamento.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37170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duco</a:t>
            </a:r>
            <a:r>
              <a:rPr lang="pt-BR" b="1" dirty="0" smtClean="0">
                <a:solidFill>
                  <a:srgbClr val="FF0000"/>
                </a:solidFill>
              </a:rPr>
              <a:t>, -is, -ĕre, </a:t>
            </a:r>
            <a:r>
              <a:rPr lang="pt-BR" b="1" dirty="0" err="1" smtClean="0">
                <a:solidFill>
                  <a:srgbClr val="FF0000"/>
                </a:solidFill>
              </a:rPr>
              <a:t>duxi</a:t>
            </a:r>
            <a:r>
              <a:rPr lang="pt-BR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rgbClr val="FF0000"/>
                </a:solidFill>
              </a:rPr>
              <a:t>conduzir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76256" y="11247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Theseus</a:t>
            </a:r>
            <a:r>
              <a:rPr lang="pt-BR" b="1" dirty="0" smtClean="0">
                <a:solidFill>
                  <a:srgbClr val="FF0000"/>
                </a:solidFill>
              </a:rPr>
              <a:t>, -i: </a:t>
            </a:r>
            <a:r>
              <a:rPr lang="pt-BR" dirty="0" err="1" smtClean="0">
                <a:solidFill>
                  <a:srgbClr val="FF0000"/>
                </a:solidFill>
              </a:rPr>
              <a:t>Teseu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95536" y="119675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Phaedra</a:t>
            </a:r>
            <a:r>
              <a:rPr lang="pt-BR" b="1" dirty="0" smtClean="0"/>
              <a:t>, -</a:t>
            </a:r>
            <a:r>
              <a:rPr lang="pt-BR" b="1" dirty="0" err="1" smtClean="0"/>
              <a:t>ae</a:t>
            </a:r>
            <a:r>
              <a:rPr lang="pt-BR" b="1" dirty="0" smtClean="0"/>
              <a:t>:</a:t>
            </a:r>
            <a:r>
              <a:rPr lang="pt-BR" dirty="0" smtClean="0"/>
              <a:t> Fedra (filha de </a:t>
            </a:r>
            <a:r>
              <a:rPr lang="pt-BR" dirty="0" err="1" smtClean="0"/>
              <a:t>Minos</a:t>
            </a:r>
            <a:r>
              <a:rPr lang="pt-BR" dirty="0" smtClean="0"/>
              <a:t> e </a:t>
            </a:r>
            <a:r>
              <a:rPr lang="pt-BR" dirty="0" err="1" smtClean="0"/>
              <a:t>Pasífae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707904" y="14127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soror</a:t>
            </a:r>
            <a:r>
              <a:rPr lang="pt-BR" b="1" dirty="0" smtClean="0"/>
              <a:t>, -</a:t>
            </a:r>
            <a:r>
              <a:rPr lang="pt-BR" b="1" dirty="0" err="1" smtClean="0"/>
              <a:t>oris</a:t>
            </a:r>
            <a:r>
              <a:rPr lang="pt-BR" b="1" dirty="0" smtClean="0"/>
              <a:t>: </a:t>
            </a:r>
            <a:r>
              <a:rPr lang="pt-BR" dirty="0" smtClean="0"/>
              <a:t>(f) irmã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707904" y="17635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63888" y="371703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in: </a:t>
            </a:r>
            <a:r>
              <a:rPr lang="pt-BR" dirty="0" smtClean="0"/>
              <a:t>(prep.) em (com </a:t>
            </a:r>
            <a:r>
              <a:rPr lang="pt-BR" dirty="0" err="1" smtClean="0"/>
              <a:t>abl</a:t>
            </a:r>
            <a:r>
              <a:rPr lang="pt-BR" dirty="0" smtClean="0"/>
              <a:t>.); para (com </a:t>
            </a:r>
            <a:r>
              <a:rPr lang="pt-BR" dirty="0" err="1" smtClean="0"/>
              <a:t>acus</a:t>
            </a:r>
            <a:r>
              <a:rPr lang="pt-BR" dirty="0" smtClean="0"/>
              <a:t>.)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563888" y="436684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coniugium</a:t>
            </a:r>
            <a:r>
              <a:rPr lang="pt-BR" b="1" dirty="0" smtClean="0"/>
              <a:t>, -ii: </a:t>
            </a:r>
            <a:r>
              <a:rPr lang="pt-BR" dirty="0" smtClean="0"/>
              <a:t>casamento, união, união conjugal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915816" y="5393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autem</a:t>
            </a:r>
            <a:r>
              <a:rPr lang="pt-BR" b="1" dirty="0" smtClean="0"/>
              <a:t>:</a:t>
            </a:r>
            <a:r>
              <a:rPr lang="pt-BR" dirty="0" smtClean="0"/>
              <a:t> (conj.) por outro lado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0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latin typeface="Book Antiqua" pitchFamily="18" charset="0"/>
              </a:rPr>
              <a:t>Atenção!</a:t>
            </a:r>
            <a:endParaRPr lang="pt-BR" dirty="0">
              <a:latin typeface="Book Antiqu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7848872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Book Antiqua" pitchFamily="18" charset="0"/>
              </a:rPr>
              <a:t>Verifique se a sua versão:</a:t>
            </a:r>
          </a:p>
          <a:p>
            <a:r>
              <a:rPr lang="pt-BR" dirty="0" smtClean="0">
                <a:latin typeface="Book Antiqua" pitchFamily="18" charset="0"/>
              </a:rPr>
              <a:t>apresenta um sentido coerente com o texto em latim; </a:t>
            </a:r>
          </a:p>
          <a:p>
            <a:r>
              <a:rPr lang="pt-BR" dirty="0" smtClean="0">
                <a:latin typeface="Book Antiqua" pitchFamily="18" charset="0"/>
              </a:rPr>
              <a:t>reflete o seu conhecimento dos casos latinos; </a:t>
            </a:r>
          </a:p>
          <a:p>
            <a:r>
              <a:rPr lang="pt-BR" dirty="0" smtClean="0">
                <a:latin typeface="Book Antiqua" pitchFamily="18" charset="0"/>
              </a:rPr>
              <a:t>reflete o seu conhecimento das formações verbais do latim.</a:t>
            </a:r>
          </a:p>
          <a:p>
            <a:pPr marL="514350" indent="-514350">
              <a:buNone/>
            </a:pPr>
            <a:endParaRPr lang="pt-BR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0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492896"/>
            <a:ext cx="6624736" cy="165618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  <a:t>Parte Dois: </a:t>
            </a:r>
            <a:b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Análise linguística</a:t>
            </a:r>
            <a:endParaRPr lang="pt-BR" sz="31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76065"/>
            <a:ext cx="9144000" cy="892695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>
                <a:latin typeface="Book Antiqua" pitchFamily="18" charset="0"/>
              </a:rPr>
              <a:t>	1	Analise morfologicamente  as seguintes 	formas verbais do texto: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3" y="2708920"/>
          <a:ext cx="8064895" cy="3528391"/>
        </p:xfrm>
        <a:graphic>
          <a:graphicData uri="http://schemas.openxmlformats.org/drawingml/2006/table">
            <a:tbl>
              <a:tblPr/>
              <a:tblGrid>
                <a:gridCol w="1348031"/>
                <a:gridCol w="780156"/>
                <a:gridCol w="1897991"/>
                <a:gridCol w="1657047"/>
                <a:gridCol w="1142915"/>
                <a:gridCol w="1238755"/>
              </a:tblGrid>
              <a:tr h="718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conj.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tempo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modo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pessoa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número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adamauit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prodidit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dederat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79712" y="37077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1800" y="37077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72000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1621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24328" y="37170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79712" y="46345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71800" y="46345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572000" y="46438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516216" y="46438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524328" y="46438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79712" y="55706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771800" y="557065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</a:t>
            </a:r>
            <a:r>
              <a:rPr lang="pt-BR" b="1" dirty="0" err="1" smtClean="0">
                <a:solidFill>
                  <a:srgbClr val="FF0000"/>
                </a:solidFill>
              </a:rPr>
              <a:t>mais-que-perf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572000" y="55799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516216" y="55799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524328" y="55799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83568" y="1497558"/>
            <a:ext cx="831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adămo</a:t>
            </a:r>
            <a:r>
              <a:rPr lang="pt-BR" b="1" dirty="0" smtClean="0"/>
              <a:t>, -as, -are, -</a:t>
            </a:r>
            <a:r>
              <a:rPr lang="pt-BR" b="1" dirty="0" err="1" smtClean="0"/>
              <a:t>aui</a:t>
            </a:r>
            <a:r>
              <a:rPr lang="pt-BR" b="1" dirty="0" smtClean="0"/>
              <a:t>: </a:t>
            </a:r>
            <a:r>
              <a:rPr lang="pt-BR" dirty="0" smtClean="0"/>
              <a:t>amar profundamente, começar a amar</a:t>
            </a:r>
          </a:p>
          <a:p>
            <a:r>
              <a:rPr lang="pt-BR" b="1" dirty="0" err="1" smtClean="0"/>
              <a:t>prodo</a:t>
            </a:r>
            <a:r>
              <a:rPr lang="pt-BR" b="1" dirty="0" smtClean="0"/>
              <a:t>, -is, -</a:t>
            </a:r>
            <a:r>
              <a:rPr lang="pt-BR" b="1" dirty="0" err="1" smtClean="0"/>
              <a:t>ĕre</a:t>
            </a:r>
            <a:r>
              <a:rPr lang="pt-BR" b="1" dirty="0" smtClean="0"/>
              <a:t>, </a:t>
            </a:r>
            <a:r>
              <a:rPr lang="pt-BR" b="1" dirty="0" err="1" smtClean="0"/>
              <a:t>prodĭdi</a:t>
            </a:r>
            <a:r>
              <a:rPr lang="pt-BR" b="1" dirty="0" smtClean="0"/>
              <a:t>: </a:t>
            </a:r>
            <a:r>
              <a:rPr lang="pt-BR" dirty="0" smtClean="0"/>
              <a:t>trair</a:t>
            </a:r>
          </a:p>
          <a:p>
            <a:r>
              <a:rPr lang="pt-BR" b="1" dirty="0" smtClean="0"/>
              <a:t>do, das, </a:t>
            </a:r>
            <a:r>
              <a:rPr lang="pt-BR" b="1" dirty="0" err="1" smtClean="0"/>
              <a:t>dare</a:t>
            </a:r>
            <a:r>
              <a:rPr lang="pt-BR" b="1" dirty="0" smtClean="0"/>
              <a:t>, </a:t>
            </a:r>
            <a:r>
              <a:rPr lang="pt-BR" b="1" dirty="0" err="1" smtClean="0"/>
              <a:t>dedi</a:t>
            </a:r>
            <a:r>
              <a:rPr lang="pt-BR" b="1" dirty="0" smtClean="0"/>
              <a:t>:</a:t>
            </a:r>
            <a:r>
              <a:rPr lang="pt-BR" dirty="0" smtClean="0"/>
              <a:t> oferecer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63390"/>
              </p:ext>
            </p:extLst>
          </p:nvPr>
        </p:nvGraphicFramePr>
        <p:xfrm>
          <a:off x="539553" y="2420888"/>
          <a:ext cx="8064895" cy="3240360"/>
        </p:xfrm>
        <a:graphic>
          <a:graphicData uri="http://schemas.openxmlformats.org/drawingml/2006/table">
            <a:tbl>
              <a:tblPr/>
              <a:tblGrid>
                <a:gridCol w="1348031"/>
                <a:gridCol w="780156"/>
                <a:gridCol w="1897991"/>
                <a:gridCol w="1657047"/>
                <a:gridCol w="1142915"/>
                <a:gridCol w="1238755"/>
              </a:tblGrid>
              <a:tr h="718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conj.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tempo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modo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pessoa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número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uolebat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reliquit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 pitchFamily="18" charset="0"/>
                          <a:ea typeface="Calibri"/>
                          <a:cs typeface="Calibri"/>
                        </a:rPr>
                        <a:t>duxit</a:t>
                      </a:r>
                      <a:endParaRPr lang="pt-BR" sz="2000" dirty="0">
                        <a:latin typeface="Book Antiqua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07704" y="33384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irreg.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1800" y="33384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imperf.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72000" y="33477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16216" y="33477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24328" y="33477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79712" y="42025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71800" y="42025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572000" y="42117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516216" y="42117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524328" y="42117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39552" y="908720"/>
            <a:ext cx="8461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uolo</a:t>
            </a:r>
            <a:r>
              <a:rPr lang="pt-BR" b="1" dirty="0" smtClean="0"/>
              <a:t>, </a:t>
            </a:r>
            <a:r>
              <a:rPr lang="pt-BR" b="1" dirty="0" err="1" smtClean="0"/>
              <a:t>uis</a:t>
            </a:r>
            <a:r>
              <a:rPr lang="pt-BR" b="1" dirty="0" smtClean="0"/>
              <a:t>, </a:t>
            </a:r>
            <a:r>
              <a:rPr lang="pt-BR" b="1" dirty="0" err="1" smtClean="0"/>
              <a:t>uelle</a:t>
            </a:r>
            <a:r>
              <a:rPr lang="pt-BR" b="1" dirty="0" smtClean="0"/>
              <a:t>, </a:t>
            </a:r>
            <a:r>
              <a:rPr lang="pt-BR" b="1" dirty="0" err="1" smtClean="0"/>
              <a:t>uolui</a:t>
            </a:r>
            <a:r>
              <a:rPr lang="pt-BR" b="1" dirty="0" smtClean="0"/>
              <a:t>: </a:t>
            </a:r>
            <a:r>
              <a:rPr lang="pt-BR" dirty="0" smtClean="0"/>
              <a:t>querer</a:t>
            </a:r>
          </a:p>
          <a:p>
            <a:r>
              <a:rPr lang="pt-BR" b="1" dirty="0" err="1" smtClean="0"/>
              <a:t>relinquo</a:t>
            </a:r>
            <a:r>
              <a:rPr lang="pt-BR" b="1" dirty="0" smtClean="0"/>
              <a:t>, -is, -ĕre, </a:t>
            </a:r>
            <a:r>
              <a:rPr lang="pt-BR" b="1" dirty="0" err="1" smtClean="0"/>
              <a:t>reliqui</a:t>
            </a:r>
            <a:r>
              <a:rPr lang="pt-BR" b="1" dirty="0" smtClean="0"/>
              <a:t>:</a:t>
            </a:r>
            <a:r>
              <a:rPr lang="pt-BR" dirty="0" smtClean="0"/>
              <a:t> abandonar, deixar, deixar para trás</a:t>
            </a:r>
          </a:p>
          <a:p>
            <a:r>
              <a:rPr lang="pt-BR" b="1" dirty="0" err="1" smtClean="0"/>
              <a:t>adămo</a:t>
            </a:r>
            <a:r>
              <a:rPr lang="pt-BR" b="1" dirty="0" smtClean="0"/>
              <a:t>, -as, -are, -</a:t>
            </a:r>
            <a:r>
              <a:rPr lang="pt-BR" b="1" dirty="0" err="1" smtClean="0"/>
              <a:t>aui</a:t>
            </a:r>
            <a:r>
              <a:rPr lang="pt-BR" b="1" dirty="0" smtClean="0"/>
              <a:t>: </a:t>
            </a:r>
            <a:r>
              <a:rPr lang="pt-BR" dirty="0" smtClean="0"/>
              <a:t>amar profundamente, começar a amar</a:t>
            </a:r>
          </a:p>
          <a:p>
            <a:r>
              <a:rPr lang="pt-BR" b="1" dirty="0" err="1" smtClean="0"/>
              <a:t>duco</a:t>
            </a:r>
            <a:r>
              <a:rPr lang="pt-BR" b="1" dirty="0" smtClean="0"/>
              <a:t>, -is, -ĕre, </a:t>
            </a:r>
            <a:r>
              <a:rPr lang="pt-BR" b="1" dirty="0" err="1" smtClean="0"/>
              <a:t>duxi</a:t>
            </a:r>
            <a:r>
              <a:rPr lang="pt-BR" b="1" dirty="0" smtClean="0"/>
              <a:t>: </a:t>
            </a:r>
            <a:r>
              <a:rPr lang="pt-BR" dirty="0" smtClean="0"/>
              <a:t>conduzir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979712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71800" y="50131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572000" y="50131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516216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524328" y="50131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0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492896"/>
            <a:ext cx="6624736" cy="165618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  <a:t>Parte Um: </a:t>
            </a:r>
            <a:b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Versão e interpretação de textos</a:t>
            </a:r>
            <a:endParaRPr lang="pt-BR" sz="31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57751"/>
              </p:ext>
            </p:extLst>
          </p:nvPr>
        </p:nvGraphicFramePr>
        <p:xfrm>
          <a:off x="214283" y="1916832"/>
          <a:ext cx="8750205" cy="3421682"/>
        </p:xfrm>
        <a:graphic>
          <a:graphicData uri="http://schemas.openxmlformats.org/drawingml/2006/table">
            <a:tbl>
              <a:tblPr/>
              <a:tblGrid>
                <a:gridCol w="1714511"/>
                <a:gridCol w="785818"/>
                <a:gridCol w="1867972"/>
                <a:gridCol w="1797854"/>
                <a:gridCol w="1240033"/>
                <a:gridCol w="1344017"/>
              </a:tblGrid>
              <a:tr h="1157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latin typeface="Book Antiqua"/>
                          <a:ea typeface="Calibri"/>
                          <a:cs typeface="Calibri"/>
                        </a:rPr>
                        <a:t>decl</a:t>
                      </a: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.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gênero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número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caso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função sintática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Minois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labyrinthi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7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matrimonium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1152128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627063">
              <a:buNone/>
            </a:pPr>
            <a:r>
              <a:rPr lang="pt-BR" dirty="0" smtClean="0">
                <a:latin typeface="Book Antiqua" panose="02040602050305030304" pitchFamily="18" charset="0"/>
              </a:rPr>
              <a:t>2</a:t>
            </a:r>
            <a:r>
              <a:rPr lang="pt-BR" dirty="0" smtClean="0"/>
              <a:t>	</a:t>
            </a:r>
            <a:r>
              <a:rPr lang="pt-BR" sz="3500" dirty="0" smtClean="0">
                <a:latin typeface="Book Antiqua" pitchFamily="18" charset="0"/>
              </a:rPr>
              <a:t>Analise morfossintaticamente as seguintes palavras do texto (indicar declinação, gênero, número, caso, função sintática) :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907704" y="32756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3ª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843808" y="32849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masculino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716016" y="32849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444208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genitivo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668344" y="3143248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Adj. </a:t>
            </a:r>
            <a:r>
              <a:rPr lang="pt-BR" b="1" dirty="0" err="1" smtClean="0">
                <a:solidFill>
                  <a:srgbClr val="FF0000"/>
                </a:solidFill>
              </a:rPr>
              <a:t>adn</a:t>
            </a:r>
            <a:r>
              <a:rPr lang="pt-BR" b="1" dirty="0" smtClean="0">
                <a:solidFill>
                  <a:srgbClr val="FF0000"/>
                </a:solidFill>
              </a:rPr>
              <a:t>. rest.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907704" y="39864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2ª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843808" y="39957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masculino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716016" y="39957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444208" y="39957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genitivo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668344" y="3861048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Adj. </a:t>
            </a:r>
            <a:r>
              <a:rPr lang="pt-BR" b="1" dirty="0" err="1" smtClean="0">
                <a:solidFill>
                  <a:srgbClr val="FF0000"/>
                </a:solidFill>
              </a:rPr>
              <a:t>adn</a:t>
            </a:r>
            <a:r>
              <a:rPr lang="pt-BR" b="1" dirty="0" smtClean="0">
                <a:solidFill>
                  <a:srgbClr val="FF0000"/>
                </a:solidFill>
              </a:rPr>
              <a:t>. rest.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907704" y="47945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2ª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843808" y="48038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neutro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716016" y="48038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444208" y="48038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acusativo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668344" y="4653136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Compl. circ.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4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88045"/>
              </p:ext>
            </p:extLst>
          </p:nvPr>
        </p:nvGraphicFramePr>
        <p:xfrm>
          <a:off x="214283" y="1054477"/>
          <a:ext cx="8750205" cy="4161616"/>
        </p:xfrm>
        <a:graphic>
          <a:graphicData uri="http://schemas.openxmlformats.org/drawingml/2006/table">
            <a:tbl>
              <a:tblPr/>
              <a:tblGrid>
                <a:gridCol w="1714511"/>
                <a:gridCol w="785818"/>
                <a:gridCol w="1867972"/>
                <a:gridCol w="1797854"/>
                <a:gridCol w="1240033"/>
                <a:gridCol w="1344017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latin typeface="Book Antiqua"/>
                          <a:ea typeface="Calibri"/>
                          <a:cs typeface="Calibri"/>
                        </a:rPr>
                        <a:t>decl</a:t>
                      </a: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.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gênero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número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caso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função sintática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Ariadnam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patriam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Ariadnae</a:t>
                      </a:r>
                      <a:endParaRPr lang="pt-BR" sz="2000" dirty="0" smtClean="0">
                        <a:latin typeface="Book Antiqua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Book Antiqua"/>
                          <a:ea typeface="Calibri"/>
                          <a:cs typeface="Calibri"/>
                        </a:rPr>
                        <a:t>(Texto 1)</a:t>
                      </a:r>
                      <a:endParaRPr lang="pt-B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 pitchFamily="18" charset="0"/>
                          <a:ea typeface="Calibri"/>
                          <a:cs typeface="Calibri"/>
                        </a:rPr>
                        <a:t>Ariadnae</a:t>
                      </a:r>
                      <a:endParaRPr lang="pt-BR" sz="2000" dirty="0" smtClean="0">
                        <a:latin typeface="Book Antiqua" pitchFamily="18" charset="0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Book Antiqua" pitchFamily="18" charset="0"/>
                          <a:ea typeface="Calibri"/>
                          <a:cs typeface="Calibri"/>
                        </a:rPr>
                        <a:t>(Texto</a:t>
                      </a:r>
                      <a:r>
                        <a:rPr lang="pt-BR" sz="1400" baseline="0" dirty="0" smtClean="0">
                          <a:latin typeface="Book Antiqua" pitchFamily="18" charset="0"/>
                          <a:ea typeface="Calibri"/>
                          <a:cs typeface="Calibri"/>
                        </a:rPr>
                        <a:t> 2)</a:t>
                      </a:r>
                      <a:endParaRPr lang="pt-BR" sz="1400" dirty="0">
                        <a:latin typeface="Book Antiqua" pitchFamily="18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coniugium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907704" y="191857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843808" y="192786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feminino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716016" y="192786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444208" y="192786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acusativo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668344" y="1918573"/>
            <a:ext cx="127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Obj</a:t>
            </a:r>
            <a:r>
              <a:rPr lang="pt-BR" b="1" dirty="0" smtClean="0">
                <a:solidFill>
                  <a:srgbClr val="FF0000"/>
                </a:solidFill>
              </a:rPr>
              <a:t>. dir.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907704" y="25375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843808" y="2528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feminino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716016" y="24562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444208" y="2456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acusativo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668344" y="2350621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Compl. Circ.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907704" y="32795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843808" y="3288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feminino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4716016" y="32888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444208" y="3288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dativo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7668344" y="3144450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Objeto indireto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907704" y="478030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2ª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843808" y="478960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neutro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716016" y="478960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444208" y="478960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acusativo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668344" y="4582869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Compl. circ.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74440" y="558924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</a:t>
            </a:r>
          </a:p>
          <a:p>
            <a:r>
              <a:rPr lang="pt-BR" b="1" dirty="0" err="1" smtClean="0"/>
              <a:t>patria</a:t>
            </a:r>
            <a:r>
              <a:rPr lang="pt-BR" b="1" dirty="0" smtClean="0"/>
              <a:t>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pátria</a:t>
            </a:r>
          </a:p>
          <a:p>
            <a:r>
              <a:rPr lang="pt-BR" b="1" dirty="0" err="1" smtClean="0"/>
              <a:t>coniugium</a:t>
            </a:r>
            <a:r>
              <a:rPr lang="pt-BR" b="1" dirty="0" smtClean="0"/>
              <a:t>, -ii: </a:t>
            </a:r>
            <a:r>
              <a:rPr lang="pt-BR" dirty="0" smtClean="0"/>
              <a:t>casamento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907704" y="40716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1ª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43808" y="40809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feminino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4716016" y="40809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singular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6444208" y="40809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genitivo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668344" y="3936538"/>
            <a:ext cx="127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Adj. </a:t>
            </a:r>
            <a:r>
              <a:rPr lang="pt-BR" b="1" dirty="0" err="1" smtClean="0">
                <a:solidFill>
                  <a:srgbClr val="FF0000"/>
                </a:solidFill>
              </a:rPr>
              <a:t>adn</a:t>
            </a:r>
            <a:r>
              <a:rPr lang="pt-BR" b="1" dirty="0" smtClean="0">
                <a:solidFill>
                  <a:srgbClr val="FF0000"/>
                </a:solidFill>
              </a:rPr>
              <a:t>. Restr.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65585"/>
              </p:ext>
            </p:extLst>
          </p:nvPr>
        </p:nvGraphicFramePr>
        <p:xfrm>
          <a:off x="395536" y="1988840"/>
          <a:ext cx="8352928" cy="4320480"/>
        </p:xfrm>
        <a:graphic>
          <a:graphicData uri="http://schemas.openxmlformats.org/drawingml/2006/table">
            <a:tbl>
              <a:tblPr/>
              <a:tblGrid>
                <a:gridCol w="1882287"/>
                <a:gridCol w="3776264"/>
                <a:gridCol w="2694377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tempo e </a:t>
                      </a:r>
                      <a:r>
                        <a:rPr lang="en-US" sz="2000" dirty="0" err="1">
                          <a:latin typeface="Book Antiqua"/>
                          <a:ea typeface="Calibri"/>
                          <a:cs typeface="Calibri"/>
                        </a:rPr>
                        <a:t>modo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/>
                          <a:ea typeface="Calibri"/>
                          <a:cs typeface="Calibri"/>
                        </a:rPr>
                        <a:t>tradução</a:t>
                      </a:r>
                      <a:endParaRPr lang="pt-BR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a)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Book Antiqua"/>
                          <a:ea typeface="Calibri"/>
                          <a:cs typeface="Calibri"/>
                        </a:rPr>
                        <a:t>duc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2000" dirty="0" err="1" smtClean="0">
                          <a:latin typeface="Book Antiqua"/>
                          <a:ea typeface="Calibri"/>
                          <a:cs typeface="Calibri"/>
                        </a:rPr>
                        <a:t>bant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b)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Book Antiqua"/>
                          <a:ea typeface="Calibri"/>
                          <a:cs typeface="Calibri"/>
                        </a:rPr>
                        <a:t>duc</a:t>
                      </a:r>
                      <a:r>
                        <a:rPr lang="en-US" sz="2000" dirty="0" err="1" smtClean="0">
                          <a:latin typeface="Book Antiqua"/>
                          <a:ea typeface="Calibri"/>
                          <a:cs typeface="Calibri"/>
                        </a:rPr>
                        <a:t>it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c) </a:t>
                      </a:r>
                      <a:r>
                        <a:rPr lang="pt-BR" sz="2000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dux</a:t>
                      </a: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it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Book Antiqua"/>
                          <a:ea typeface="Calibri"/>
                          <a:cs typeface="Calibri"/>
                        </a:rPr>
                        <a:t>d) </a:t>
                      </a:r>
                      <a:r>
                        <a:rPr lang="pt-BR" sz="2000" strike="noStrike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dux</a:t>
                      </a:r>
                      <a:r>
                        <a:rPr lang="pt-BR" sz="2000" strike="noStrike" dirty="0" err="1" smtClean="0">
                          <a:latin typeface="Book Antiqua"/>
                          <a:ea typeface="Calibri"/>
                          <a:cs typeface="Calibri"/>
                        </a:rPr>
                        <a:t>eram</a:t>
                      </a:r>
                      <a:endParaRPr lang="pt-BR" sz="2000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e) </a:t>
                      </a:r>
                      <a:r>
                        <a:rPr lang="pt-BR" sz="2000" strike="noStrike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dux</a:t>
                      </a:r>
                      <a:r>
                        <a:rPr lang="pt-BR" sz="2000" strike="noStrike" dirty="0" err="1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Calibri"/>
                        </a:rPr>
                        <a:t>ere</a:t>
                      </a:r>
                      <a:endParaRPr lang="pt-BR" sz="2000" strike="noStrik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1584176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712788" indent="-439738">
              <a:buAutoNum type="arabicPlain" startAt="3"/>
            </a:pPr>
            <a:r>
              <a:rPr lang="pt-BR" dirty="0" smtClean="0">
                <a:latin typeface="Book Antiqua" pitchFamily="18" charset="0"/>
              </a:rPr>
              <a:t>A partir dos tempos primitivos do verbo abaixo, indique o tempo e o modo da cada forma apresentada e sua tradução. </a:t>
            </a:r>
          </a:p>
          <a:p>
            <a:pPr marL="0" indent="0">
              <a:buNone/>
            </a:pPr>
            <a:endParaRPr lang="pt-BR" sz="1400" dirty="0" smtClean="0">
              <a:latin typeface="Book Antiqua" pitchFamily="18" charset="0"/>
            </a:endParaRPr>
          </a:p>
          <a:p>
            <a:pPr marL="514350" indent="-514350" algn="ctr">
              <a:buNone/>
            </a:pPr>
            <a:r>
              <a:rPr lang="pt-BR" b="1" u="sng" dirty="0" err="1" smtClean="0">
                <a:solidFill>
                  <a:srgbClr val="FF0000"/>
                </a:solidFill>
                <a:latin typeface="Book Antiqua" pitchFamily="18" charset="0"/>
              </a:rPr>
              <a:t>duc</a:t>
            </a:r>
            <a:r>
              <a:rPr lang="pt-BR" b="1" dirty="0" err="1" smtClean="0">
                <a:latin typeface="Book Antiqua" pitchFamily="18" charset="0"/>
              </a:rPr>
              <a:t>o</a:t>
            </a:r>
            <a:r>
              <a:rPr lang="pt-BR" b="1" dirty="0" smtClean="0">
                <a:latin typeface="Book Antiqua" pitchFamily="18" charset="0"/>
              </a:rPr>
              <a:t>, -is, -ĕre, </a:t>
            </a:r>
            <a:r>
              <a:rPr lang="pt-BR" b="1" u="sng" dirty="0" err="1" smtClean="0">
                <a:solidFill>
                  <a:srgbClr val="0070C0"/>
                </a:solidFill>
                <a:latin typeface="Book Antiqua" pitchFamily="18" charset="0"/>
              </a:rPr>
              <a:t>dux</a:t>
            </a:r>
            <a:r>
              <a:rPr lang="pt-BR" b="1" dirty="0" err="1" smtClean="0">
                <a:latin typeface="Book Antiqua" pitchFamily="18" charset="0"/>
              </a:rPr>
              <a:t>i</a:t>
            </a:r>
            <a:r>
              <a:rPr lang="pt-BR" b="1" i="1" dirty="0" smtClean="0">
                <a:latin typeface="Book Antiqua" pitchFamily="18" charset="0"/>
              </a:rPr>
              <a:t>: </a:t>
            </a:r>
            <a:r>
              <a:rPr lang="pt-BR" b="1" dirty="0" smtClean="0">
                <a:latin typeface="Book Antiqua" pitchFamily="18" charset="0"/>
              </a:rPr>
              <a:t>conduzir</a:t>
            </a:r>
            <a:endParaRPr lang="pt-BR" dirty="0" smtClean="0">
              <a:latin typeface="Book Antiqua" pitchFamily="18" charset="0"/>
            </a:endParaRPr>
          </a:p>
          <a:p>
            <a:pPr marL="514350" indent="-514350">
              <a:buNone/>
            </a:pPr>
            <a:endParaRPr lang="pt-BR" dirty="0" smtClean="0">
              <a:latin typeface="Book Antiqua" pitchFamily="18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83768" y="28529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Imperf.  do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228184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Eles conduziam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483768" y="36357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Presente do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228184" y="36357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 conduz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483768" y="43558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 do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6072198" y="43558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 conduziu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2483768" y="50038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</a:t>
            </a:r>
            <a:r>
              <a:rPr lang="pt-BR" b="1" dirty="0" err="1" smtClean="0">
                <a:solidFill>
                  <a:srgbClr val="FF0000"/>
                </a:solidFill>
              </a:rPr>
              <a:t>mais-que-perf</a:t>
            </a:r>
            <a:r>
              <a:rPr lang="pt-BR" b="1" dirty="0" smtClean="0">
                <a:solidFill>
                  <a:srgbClr val="FF0000"/>
                </a:solidFill>
              </a:rPr>
              <a:t>. do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228184" y="50038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Eu conduzira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228184" y="5774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Eles conduziram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00298" y="5774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 do indicativo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528698"/>
              </p:ext>
            </p:extLst>
          </p:nvPr>
        </p:nvGraphicFramePr>
        <p:xfrm>
          <a:off x="395536" y="2060848"/>
          <a:ext cx="8352928" cy="4320480"/>
        </p:xfrm>
        <a:graphic>
          <a:graphicData uri="http://schemas.openxmlformats.org/drawingml/2006/table">
            <a:tbl>
              <a:tblPr/>
              <a:tblGrid>
                <a:gridCol w="1882287"/>
                <a:gridCol w="3776264"/>
                <a:gridCol w="2694377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tempo e </a:t>
                      </a:r>
                      <a:r>
                        <a:rPr lang="en-US" sz="2000" dirty="0" err="1">
                          <a:latin typeface="Book Antiqua"/>
                          <a:ea typeface="Calibri"/>
                          <a:cs typeface="Calibri"/>
                        </a:rPr>
                        <a:t>modo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Book Antiqua"/>
                          <a:ea typeface="Calibri"/>
                          <a:cs typeface="Calibri"/>
                        </a:rPr>
                        <a:t>tradução</a:t>
                      </a:r>
                      <a:endParaRPr lang="pt-BR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a)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Book Antiqua"/>
                          <a:ea typeface="Calibri"/>
                          <a:cs typeface="Calibri"/>
                        </a:rPr>
                        <a:t>seru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Calibri"/>
                        </a:rPr>
                        <a:t>a</a:t>
                      </a:r>
                      <a:r>
                        <a:rPr lang="en-US" sz="2000" dirty="0" err="1" smtClean="0">
                          <a:latin typeface="Book Antiqua"/>
                          <a:ea typeface="Calibri"/>
                          <a:cs typeface="Calibri"/>
                        </a:rPr>
                        <a:t>bat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Book Antiqua"/>
                          <a:ea typeface="Calibri"/>
                          <a:cs typeface="Calibri"/>
                        </a:rPr>
                        <a:t>b)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seruau</a:t>
                      </a:r>
                      <a:r>
                        <a:rPr lang="en-US" sz="2000" dirty="0" err="1" smtClean="0">
                          <a:latin typeface="Book Antiqua"/>
                          <a:ea typeface="Calibri"/>
                          <a:cs typeface="Calibri"/>
                        </a:rPr>
                        <a:t>imus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c) </a:t>
                      </a:r>
                      <a:r>
                        <a:rPr lang="pt-BR" sz="2000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seruau</a:t>
                      </a:r>
                      <a:r>
                        <a:rPr lang="pt-BR" sz="2000" dirty="0" err="1" smtClean="0">
                          <a:latin typeface="Book Antiqua"/>
                          <a:ea typeface="Calibri"/>
                          <a:cs typeface="Calibri"/>
                        </a:rPr>
                        <a:t>erat</a:t>
                      </a:r>
                      <a:endParaRPr lang="pt-B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Book Antiqua"/>
                          <a:ea typeface="Calibri"/>
                          <a:cs typeface="Calibri"/>
                        </a:rPr>
                        <a:t>d) </a:t>
                      </a:r>
                      <a:r>
                        <a:rPr lang="pt-BR" sz="2000" strike="noStrike" dirty="0" err="1" smtClean="0">
                          <a:solidFill>
                            <a:srgbClr val="FF0000"/>
                          </a:solidFill>
                          <a:latin typeface="Book Antiqua"/>
                          <a:ea typeface="Calibri"/>
                          <a:cs typeface="Calibri"/>
                        </a:rPr>
                        <a:t>seru</a:t>
                      </a:r>
                      <a:r>
                        <a:rPr lang="pt-BR" sz="2000" strike="noStrike" dirty="0" err="1" smtClean="0">
                          <a:latin typeface="Book Antiqua"/>
                          <a:ea typeface="Calibri"/>
                          <a:cs typeface="Calibri"/>
                        </a:rPr>
                        <a:t>ant</a:t>
                      </a:r>
                      <a:endParaRPr lang="pt-BR" sz="2000" strike="noStrike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Book Antiqua"/>
                          <a:ea typeface="Calibri"/>
                          <a:cs typeface="Calibri"/>
                        </a:rPr>
                        <a:t>e) </a:t>
                      </a:r>
                      <a:r>
                        <a:rPr lang="pt-BR" sz="2000" strike="noStrike" dirty="0" err="1" smtClean="0">
                          <a:solidFill>
                            <a:srgbClr val="0070C0"/>
                          </a:solidFill>
                          <a:latin typeface="Book Antiqua"/>
                          <a:ea typeface="Calibri"/>
                          <a:cs typeface="Calibri"/>
                        </a:rPr>
                        <a:t>seruau</a:t>
                      </a:r>
                      <a:r>
                        <a:rPr lang="pt-BR" sz="2000" strike="noStrike" dirty="0" err="1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Calibri"/>
                        </a:rPr>
                        <a:t>ere</a:t>
                      </a:r>
                      <a:endParaRPr lang="pt-BR" sz="2000" strike="noStrik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400" dirty="0" smtClean="0">
              <a:latin typeface="Book Antiqua" pitchFamily="18" charset="0"/>
            </a:endParaRPr>
          </a:p>
          <a:p>
            <a:pPr marL="514350" indent="-514350" algn="ctr">
              <a:buNone/>
            </a:pPr>
            <a:r>
              <a:rPr lang="pt-BR" sz="3600" b="1" u="sng" dirty="0" err="1" smtClean="0">
                <a:solidFill>
                  <a:srgbClr val="FF0000"/>
                </a:solidFill>
                <a:latin typeface="Book Antiqua" pitchFamily="18" charset="0"/>
              </a:rPr>
              <a:t>seru</a:t>
            </a:r>
            <a:r>
              <a:rPr lang="pt-BR" sz="3600" b="1" dirty="0" err="1" smtClean="0">
                <a:latin typeface="Book Antiqua" pitchFamily="18" charset="0"/>
              </a:rPr>
              <a:t>o</a:t>
            </a:r>
            <a:r>
              <a:rPr lang="pt-BR" sz="3600" b="1" dirty="0" smtClean="0">
                <a:latin typeface="Book Antiqua" pitchFamily="18" charset="0"/>
              </a:rPr>
              <a:t>, -as, -are, </a:t>
            </a:r>
            <a:r>
              <a:rPr lang="pt-BR" sz="3600" b="1" u="sng" dirty="0" err="1" smtClean="0">
                <a:solidFill>
                  <a:srgbClr val="0070C0"/>
                </a:solidFill>
                <a:latin typeface="Book Antiqua" pitchFamily="18" charset="0"/>
              </a:rPr>
              <a:t>seruau</a:t>
            </a:r>
            <a:r>
              <a:rPr lang="pt-BR" sz="3600" b="1" dirty="0" err="1" smtClean="0">
                <a:latin typeface="Book Antiqua" pitchFamily="18" charset="0"/>
              </a:rPr>
              <a:t>i</a:t>
            </a:r>
            <a:r>
              <a:rPr lang="pt-BR" sz="3600" b="1" i="1" dirty="0" smtClean="0">
                <a:latin typeface="Book Antiqua" pitchFamily="18" charset="0"/>
              </a:rPr>
              <a:t>: </a:t>
            </a:r>
            <a:r>
              <a:rPr lang="pt-BR" sz="3600" b="1" dirty="0" smtClean="0">
                <a:latin typeface="Book Antiqua" pitchFamily="18" charset="0"/>
              </a:rPr>
              <a:t>salvar</a:t>
            </a:r>
            <a:endParaRPr lang="pt-BR" sz="3600" dirty="0" smtClean="0">
              <a:latin typeface="Book Antiqua" pitchFamily="18" charset="0"/>
            </a:endParaRPr>
          </a:p>
          <a:p>
            <a:pPr marL="514350" indent="-514350">
              <a:buNone/>
            </a:pPr>
            <a:endParaRPr lang="pt-BR" dirty="0" smtClean="0">
              <a:latin typeface="Book Antiqua" pitchFamily="18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483768" y="28529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Imperf.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228184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 salvava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483768" y="36357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228184" y="36357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Nós salvamos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483768" y="43558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</a:t>
            </a:r>
            <a:r>
              <a:rPr lang="pt-BR" b="1" dirty="0" err="1" smtClean="0">
                <a:solidFill>
                  <a:srgbClr val="FF0000"/>
                </a:solidFill>
              </a:rPr>
              <a:t>mais-que-perf</a:t>
            </a:r>
            <a:r>
              <a:rPr lang="pt-BR" b="1" dirty="0" smtClean="0">
                <a:solidFill>
                  <a:srgbClr val="FF0000"/>
                </a:solidFill>
              </a:rPr>
              <a:t>.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6072198" y="43558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 salvara/tinha salvado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2483768" y="50038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Presente do indicativo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228184" y="50038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Eles salvam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6228184" y="5774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Eles salvaram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500298" y="5774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Pret. perf. indicativo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54589"/>
              </p:ext>
            </p:extLst>
          </p:nvPr>
        </p:nvGraphicFramePr>
        <p:xfrm>
          <a:off x="395536" y="1268760"/>
          <a:ext cx="8352929" cy="4896544"/>
        </p:xfrm>
        <a:graphic>
          <a:graphicData uri="http://schemas.openxmlformats.org/drawingml/2006/table">
            <a:tbl>
              <a:tblPr/>
              <a:tblGrid>
                <a:gridCol w="484044"/>
                <a:gridCol w="4412500"/>
                <a:gridCol w="3456385"/>
              </a:tblGrid>
              <a:tr h="47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a)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Book Antiqua"/>
                          <a:ea typeface="Calibri"/>
                          <a:cs typeface="Calibri"/>
                        </a:rPr>
                        <a:t>dois verbos </a:t>
                      </a: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no infinitivo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b)</a:t>
                      </a:r>
                      <a:endParaRPr lang="pt-BR" sz="2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um adj. circunstancial formado de preposição + ablativo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c) </a:t>
                      </a:r>
                      <a:endParaRPr lang="pt-BR" sz="2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um adj. circunstancial formado de preposição + acusativo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d)</a:t>
                      </a:r>
                      <a:endParaRPr lang="pt-BR" sz="2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uma </a:t>
                      </a: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palavra </a:t>
                      </a:r>
                      <a:endParaRPr lang="pt-BR" sz="2200" smtClean="0">
                        <a:latin typeface="Book Antiqu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smtClean="0">
                          <a:latin typeface="Book Antiqua"/>
                          <a:ea typeface="Calibri"/>
                          <a:cs typeface="Calibri"/>
                        </a:rPr>
                        <a:t>da </a:t>
                      </a: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3ª </a:t>
                      </a:r>
                      <a:r>
                        <a:rPr lang="pt-BR" sz="2200" smtClean="0">
                          <a:latin typeface="Book Antiqua"/>
                          <a:ea typeface="Calibri"/>
                          <a:cs typeface="Calibri"/>
                        </a:rPr>
                        <a:t>declinação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Calibri"/>
                          <a:ea typeface="Calibri"/>
                          <a:cs typeface="Calibri"/>
                        </a:rPr>
                        <a:t>e)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Book Antiqua"/>
                          <a:ea typeface="Calibri"/>
                          <a:cs typeface="Calibri"/>
                        </a:rPr>
                        <a:t>uma palavra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Book Antiqua"/>
                          <a:ea typeface="Calibri"/>
                          <a:cs typeface="Calibri"/>
                        </a:rPr>
                        <a:t>da 4ª declinação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Book Antiqua"/>
                          <a:ea typeface="Calibri"/>
                          <a:cs typeface="Calibri"/>
                        </a:rPr>
                        <a:t>e</a:t>
                      </a:r>
                      <a:endParaRPr lang="pt-BR" sz="2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Book Antiqua"/>
                          <a:ea typeface="Calibri"/>
                          <a:cs typeface="Calibri"/>
                        </a:rPr>
                        <a:t>duas palavras </a:t>
                      </a:r>
                      <a:endParaRPr lang="pt-BR" sz="2200" dirty="0" smtClean="0">
                        <a:latin typeface="Book Antiqu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Book Antiqua"/>
                          <a:ea typeface="Calibri"/>
                          <a:cs typeface="Calibri"/>
                        </a:rPr>
                        <a:t>invariáveis</a:t>
                      </a:r>
                      <a:endParaRPr lang="pt-BR" sz="2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Book Antiqua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72008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903288" indent="-547688">
              <a:buAutoNum type="arabicPlain" startAt="4"/>
            </a:pPr>
            <a:r>
              <a:rPr lang="pt-BR" dirty="0" smtClean="0">
                <a:latin typeface="Book Antiqua" pitchFamily="18" charset="0"/>
              </a:rPr>
              <a:t>Retire dos textos. 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292080" y="12687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ducere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portare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796136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 insula Dia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940152" y="25249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 </a:t>
            </a:r>
            <a:r>
              <a:rPr lang="pt-BR" b="1" dirty="0" err="1" smtClean="0">
                <a:solidFill>
                  <a:srgbClr val="FF0000"/>
                </a:solidFill>
              </a:rPr>
              <a:t>patriam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28757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 </a:t>
            </a:r>
            <a:r>
              <a:rPr lang="pt-BR" b="1" dirty="0" err="1" smtClean="0">
                <a:solidFill>
                  <a:srgbClr val="FF0000"/>
                </a:solidFill>
              </a:rPr>
              <a:t>coniugium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066582" y="371877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Minois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fratrem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hospitem</a:t>
            </a:r>
            <a:endParaRPr lang="pt-BR" b="1" dirty="0">
              <a:solidFill>
                <a:srgbClr val="FF0000"/>
              </a:solidFill>
            </a:endParaRPr>
          </a:p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Tempestate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dormientem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sororem</a:t>
            </a:r>
            <a:r>
              <a:rPr lang="pt-BR" b="1" dirty="0" smtClean="0">
                <a:solidFill>
                  <a:srgbClr val="FF0000"/>
                </a:solidFill>
              </a:rPr>
              <a:t>,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028474" y="5445224"/>
            <a:ext cx="407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Posteaquam</a:t>
            </a:r>
            <a:r>
              <a:rPr lang="pt-BR" b="1" dirty="0" smtClean="0">
                <a:solidFill>
                  <a:srgbClr val="FF0000"/>
                </a:solidFill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</a:rPr>
              <a:t>ideo</a:t>
            </a:r>
            <a:r>
              <a:rPr lang="pt-BR" b="1" dirty="0" smtClean="0">
                <a:solidFill>
                  <a:srgbClr val="FF0000"/>
                </a:solidFill>
              </a:rPr>
              <a:t>, et, </a:t>
            </a:r>
            <a:r>
              <a:rPr lang="pt-BR" b="1" dirty="0" err="1" smtClean="0">
                <a:solidFill>
                  <a:srgbClr val="FF0000"/>
                </a:solidFill>
              </a:rPr>
              <a:t>enim</a:t>
            </a:r>
            <a:r>
              <a:rPr lang="pt-BR" b="1" dirty="0" smtClean="0">
                <a:solidFill>
                  <a:srgbClr val="FF0000"/>
                </a:solidFill>
              </a:rPr>
              <a:t>, in, non, </a:t>
            </a:r>
            <a:r>
              <a:rPr lang="pt-BR" b="1" dirty="0" err="1" smtClean="0">
                <a:solidFill>
                  <a:srgbClr val="FF0000"/>
                </a:solidFill>
              </a:rPr>
              <a:t>itaque</a:t>
            </a:r>
            <a:r>
              <a:rPr lang="pt-BR" b="1" dirty="0" smtClean="0">
                <a:solidFill>
                  <a:srgbClr val="FF0000"/>
                </a:solidFill>
              </a:rPr>
              <a:t>, autem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940152" y="32357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In </a:t>
            </a:r>
            <a:r>
              <a:rPr lang="pt-BR" b="1" dirty="0" err="1" smtClean="0">
                <a:solidFill>
                  <a:srgbClr val="FF0000"/>
                </a:solidFill>
              </a:rPr>
              <a:t>matrimonium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940152" y="47251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exitum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2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6" grpId="0"/>
      <p:bldP spid="17" grpId="0"/>
      <p:bldP spid="18" grpId="0"/>
      <p:bldP spid="1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492896"/>
            <a:ext cx="6624736" cy="165618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  <a:t>Parte Três: </a:t>
            </a:r>
            <a:b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Sistematização dos conteúdos gramaticais estudados</a:t>
            </a:r>
            <a:endParaRPr lang="pt-BR" sz="31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04161"/>
            <a:ext cx="9144000" cy="892695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712788" indent="-357188">
              <a:buNone/>
            </a:pPr>
            <a:r>
              <a:rPr lang="pt-BR" sz="2700" dirty="0" smtClean="0">
                <a:latin typeface="Book Antiqua" panose="02040602050305030304" pitchFamily="18" charset="0"/>
              </a:rPr>
              <a:t>1	</a:t>
            </a:r>
            <a:r>
              <a:rPr lang="pt-BR" sz="2700" dirty="0">
                <a:latin typeface="Book Antiqua" panose="02040602050305030304" pitchFamily="18" charset="0"/>
              </a:rPr>
              <a:t>Preencha as lacunas com a palavra latina </a:t>
            </a:r>
            <a:r>
              <a:rPr lang="pt-BR" sz="2700" i="1" dirty="0">
                <a:latin typeface="Book Antiqua" panose="02040602050305030304" pitchFamily="18" charset="0"/>
              </a:rPr>
              <a:t>Alcmena, -</a:t>
            </a:r>
            <a:r>
              <a:rPr lang="pt-BR" sz="2700" i="1" dirty="0" err="1">
                <a:latin typeface="Book Antiqua" panose="02040602050305030304" pitchFamily="18" charset="0"/>
              </a:rPr>
              <a:t>ae</a:t>
            </a:r>
            <a:r>
              <a:rPr lang="pt-BR" sz="2700" i="1" dirty="0">
                <a:latin typeface="Book Antiqua" panose="02040602050305030304" pitchFamily="18" charset="0"/>
              </a:rPr>
              <a:t> </a:t>
            </a:r>
            <a:r>
              <a:rPr lang="pt-BR" sz="2700" dirty="0">
                <a:latin typeface="Book Antiqua" panose="02040602050305030304" pitchFamily="18" charset="0"/>
              </a:rPr>
              <a:t>no caso adequado a cada </a:t>
            </a:r>
            <a:r>
              <a:rPr lang="pt-BR" sz="2700" dirty="0" smtClean="0">
                <a:latin typeface="Book Antiqua" panose="02040602050305030304" pitchFamily="18" charset="0"/>
              </a:rPr>
              <a:t>contexto: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83568" y="2172920"/>
            <a:ext cx="8317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t-BR" sz="2400" dirty="0" err="1" smtClean="0">
                <a:latin typeface="Book Antiqua" panose="02040602050305030304" pitchFamily="18" charset="0"/>
              </a:rPr>
              <a:t>Iuppiter</a:t>
            </a:r>
            <a:r>
              <a:rPr lang="pt-BR" sz="2400" dirty="0" smtClean="0">
                <a:latin typeface="Book Antiqua" panose="02040602050305030304" pitchFamily="18" charset="0"/>
              </a:rPr>
              <a:t> </a:t>
            </a:r>
            <a:r>
              <a:rPr lang="pt-BR" sz="2400" dirty="0">
                <a:latin typeface="Book Antiqua" panose="02040602050305030304" pitchFamily="18" charset="0"/>
              </a:rPr>
              <a:t>___________________ non </a:t>
            </a:r>
            <a:r>
              <a:rPr lang="pt-BR" sz="2400" dirty="0" err="1">
                <a:latin typeface="Book Antiqua" panose="02040602050305030304" pitchFamily="18" charset="0"/>
              </a:rPr>
              <a:t>amabat</a:t>
            </a:r>
            <a:r>
              <a:rPr lang="pt-BR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LcParenR" startAt="2"/>
            </a:pPr>
            <a:r>
              <a:rPr lang="pt-BR" sz="2400" dirty="0" smtClean="0">
                <a:latin typeface="Book Antiqua" panose="02040602050305030304" pitchFamily="18" charset="0"/>
              </a:rPr>
              <a:t>Hercules </a:t>
            </a:r>
            <a:r>
              <a:rPr lang="pt-BR" sz="2400" dirty="0">
                <a:latin typeface="Book Antiqua" panose="02040602050305030304" pitchFamily="18" charset="0"/>
              </a:rPr>
              <a:t>erat __________________ filius</a:t>
            </a:r>
            <a:r>
              <a:rPr lang="pt-BR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LcParenR" startAt="3"/>
            </a:pPr>
            <a:r>
              <a:rPr lang="pt-BR" sz="2400" dirty="0" smtClean="0">
                <a:latin typeface="Book Antiqua" panose="02040602050305030304" pitchFamily="18" charset="0"/>
              </a:rPr>
              <a:t>_________________ </a:t>
            </a:r>
            <a:r>
              <a:rPr lang="pt-BR" sz="2400" dirty="0" err="1">
                <a:latin typeface="Book Antiqua" panose="02040602050305030304" pitchFamily="18" charset="0"/>
              </a:rPr>
              <a:t>semideum</a:t>
            </a:r>
            <a:r>
              <a:rPr lang="pt-BR" sz="2400" dirty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peperit</a:t>
            </a:r>
            <a:r>
              <a:rPr lang="pt-BR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pPr marL="457200" indent="-457200">
              <a:buAutoNum type="alphaLcParenR" startAt="4"/>
            </a:pPr>
            <a:r>
              <a:rPr lang="pt-BR" sz="2400" dirty="0" err="1" smtClean="0">
                <a:latin typeface="Book Antiqua" panose="02040602050305030304" pitchFamily="18" charset="0"/>
              </a:rPr>
              <a:t>Iuppiter</a:t>
            </a:r>
            <a:r>
              <a:rPr lang="pt-BR" sz="2400" dirty="0" smtClean="0">
                <a:latin typeface="Book Antiqua" panose="02040602050305030304" pitchFamily="18" charset="0"/>
              </a:rPr>
              <a:t> </a:t>
            </a:r>
            <a:r>
              <a:rPr lang="pt-BR" sz="2400" dirty="0">
                <a:latin typeface="Book Antiqua" panose="02040602050305030304" pitchFamily="18" charset="0"/>
              </a:rPr>
              <a:t>cum _________________ </a:t>
            </a:r>
            <a:r>
              <a:rPr lang="pt-BR" sz="2400" dirty="0" err="1">
                <a:latin typeface="Book Antiqua" panose="02040602050305030304" pitchFamily="18" charset="0"/>
              </a:rPr>
              <a:t>concubuit</a:t>
            </a:r>
            <a:r>
              <a:rPr lang="pt-BR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pPr defTabSz="450850"/>
            <a:r>
              <a:rPr lang="pt-BR" sz="2400" dirty="0">
                <a:latin typeface="Book Antiqua" panose="02040602050305030304" pitchFamily="18" charset="0"/>
              </a:rPr>
              <a:t>e) </a:t>
            </a:r>
            <a:r>
              <a:rPr lang="pt-BR" sz="2400" dirty="0" smtClean="0">
                <a:latin typeface="Book Antiqua" panose="02040602050305030304" pitchFamily="18" charset="0"/>
              </a:rPr>
              <a:t>	</a:t>
            </a:r>
            <a:r>
              <a:rPr lang="pt-BR" sz="2400" dirty="0" err="1" smtClean="0">
                <a:latin typeface="Book Antiqua" panose="02040602050305030304" pitchFamily="18" charset="0"/>
              </a:rPr>
              <a:t>Amphitryon</a:t>
            </a:r>
            <a:r>
              <a:rPr lang="pt-BR" sz="2400" dirty="0" smtClean="0">
                <a:latin typeface="Book Antiqua" panose="02040602050305030304" pitchFamily="18" charset="0"/>
              </a:rPr>
              <a:t> </a:t>
            </a:r>
            <a:r>
              <a:rPr lang="pt-BR" sz="2400" dirty="0" err="1">
                <a:latin typeface="Book Antiqua" panose="02040602050305030304" pitchFamily="18" charset="0"/>
              </a:rPr>
              <a:t>bella</a:t>
            </a:r>
            <a:r>
              <a:rPr lang="pt-BR" sz="2400" dirty="0">
                <a:latin typeface="Book Antiqua" panose="02040602050305030304" pitchFamily="18" charset="0"/>
              </a:rPr>
              <a:t> dixit _________________.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31176" y="2109418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Alcmenam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059832" y="2852936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Alcmenae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150724" y="3645024"/>
            <a:ext cx="262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Alcmena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059832" y="4355812"/>
            <a:ext cx="262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Alcmena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374426" y="5085184"/>
            <a:ext cx="262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Alcmenae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0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129614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latin typeface="Book Antiqua" panose="02040602050305030304" pitchFamily="18" charset="0"/>
              </a:rPr>
              <a:t>	1	</a:t>
            </a:r>
            <a:r>
              <a:rPr lang="pt-BR" sz="2400" dirty="0">
                <a:latin typeface="Book Antiqua" panose="02040602050305030304" pitchFamily="18" charset="0"/>
              </a:rPr>
              <a:t>Preencha a lacuna com o que se solicita entre </a:t>
            </a:r>
            <a:r>
              <a:rPr lang="pt-BR" sz="2400" dirty="0" smtClean="0">
                <a:latin typeface="Book Antiqua" panose="02040602050305030304" pitchFamily="18" charset="0"/>
              </a:rPr>
              <a:t>parênteses</a:t>
            </a:r>
            <a:r>
              <a:rPr lang="pt-BR" sz="2400" dirty="0">
                <a:latin typeface="Book Antiqua" panose="02040602050305030304" pitchFamily="18" charset="0"/>
              </a:rPr>
              <a:t>, </a:t>
            </a:r>
            <a:r>
              <a:rPr lang="pt-BR" sz="2400" dirty="0" smtClean="0">
                <a:latin typeface="Book Antiqua" panose="02040602050305030304" pitchFamily="18" charset="0"/>
              </a:rPr>
              <a:t>	observando </a:t>
            </a:r>
            <a:r>
              <a:rPr lang="pt-BR" sz="2400" dirty="0">
                <a:latin typeface="Book Antiqua" panose="02040602050305030304" pitchFamily="18" charset="0"/>
              </a:rPr>
              <a:t>as devidas </a:t>
            </a:r>
            <a:r>
              <a:rPr lang="pt-BR" sz="2400" dirty="0" smtClean="0">
                <a:latin typeface="Book Antiqua" panose="02040602050305030304" pitchFamily="18" charset="0"/>
              </a:rPr>
              <a:t>concordâncias </a:t>
            </a:r>
            <a:r>
              <a:rPr lang="pt-BR" sz="2400" dirty="0">
                <a:latin typeface="Book Antiqua" panose="02040602050305030304" pitchFamily="18" charset="0"/>
              </a:rPr>
              <a:t>(quando for o </a:t>
            </a:r>
            <a:r>
              <a:rPr lang="pt-BR" sz="2400" dirty="0" smtClean="0">
                <a:latin typeface="Book Antiqua" panose="02040602050305030304" pitchFamily="18" charset="0"/>
              </a:rPr>
              <a:t>caso</a:t>
            </a:r>
            <a:r>
              <a:rPr lang="pt-BR" sz="2400" dirty="0">
                <a:latin typeface="Book Antiqua" panose="02040602050305030304" pitchFamily="18" charset="0"/>
              </a:rPr>
              <a:t>). </a:t>
            </a:r>
            <a:r>
              <a:rPr lang="pt-BR" sz="2400" dirty="0" smtClean="0">
                <a:latin typeface="Book Antiqua" panose="02040602050305030304" pitchFamily="18" charset="0"/>
              </a:rPr>
              <a:t>	Em </a:t>
            </a:r>
            <a:r>
              <a:rPr lang="pt-BR" sz="2400" dirty="0">
                <a:latin typeface="Book Antiqua" panose="02040602050305030304" pitchFamily="18" charset="0"/>
              </a:rPr>
              <a:t>seguida, </a:t>
            </a:r>
            <a:r>
              <a:rPr lang="pt-BR" sz="2400" dirty="0" smtClean="0">
                <a:latin typeface="Book Antiqua" panose="02040602050305030304" pitchFamily="18" charset="0"/>
              </a:rPr>
              <a:t>verta </a:t>
            </a:r>
            <a:r>
              <a:rPr lang="pt-BR" sz="2400" dirty="0">
                <a:latin typeface="Book Antiqua" panose="02040602050305030304" pitchFamily="18" charset="0"/>
              </a:rPr>
              <a:t>as sentenças ao </a:t>
            </a:r>
            <a:r>
              <a:rPr lang="pt-BR" sz="2400" dirty="0" smtClean="0">
                <a:latin typeface="Book Antiqua" panose="02040602050305030304" pitchFamily="18" charset="0"/>
              </a:rPr>
              <a:t>português: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83568" y="1988840"/>
            <a:ext cx="83175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a) 	Alcmena </a:t>
            </a:r>
            <a:r>
              <a:rPr lang="pt-BR" sz="2400" dirty="0" err="1">
                <a:latin typeface="Book Antiqua" panose="02040602050305030304" pitchFamily="18" charset="0"/>
              </a:rPr>
              <a:t>dolum</a:t>
            </a:r>
            <a:r>
              <a:rPr lang="pt-BR" sz="2400" dirty="0">
                <a:latin typeface="Book Antiqua" panose="02040602050305030304" pitchFamily="18" charset="0"/>
              </a:rPr>
              <a:t> __________________. </a:t>
            </a:r>
          </a:p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i="1" dirty="0" err="1">
                <a:latin typeface="Book Antiqua" panose="02040602050305030304" pitchFamily="18" charset="0"/>
              </a:rPr>
              <a:t>nescio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is</a:t>
            </a:r>
            <a:r>
              <a:rPr lang="pt-BR" i="1" dirty="0">
                <a:latin typeface="Book Antiqua" panose="02040602050305030304" pitchFamily="18" charset="0"/>
              </a:rPr>
              <a:t>, -ire, </a:t>
            </a:r>
            <a:r>
              <a:rPr lang="pt-BR" i="1" dirty="0" err="1">
                <a:latin typeface="Book Antiqua" panose="02040602050305030304" pitchFamily="18" charset="0"/>
              </a:rPr>
              <a:t>nesciui</a:t>
            </a:r>
            <a:r>
              <a:rPr lang="pt-BR" i="1" dirty="0">
                <a:latin typeface="Book Antiqua" panose="02040602050305030304" pitchFamily="18" charset="0"/>
              </a:rPr>
              <a:t>: </a:t>
            </a:r>
            <a:r>
              <a:rPr lang="pt-BR" dirty="0">
                <a:latin typeface="Book Antiqua" panose="02040602050305030304" pitchFamily="18" charset="0"/>
              </a:rPr>
              <a:t>pretérito perfeito do indicativo)</a:t>
            </a:r>
          </a:p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 </a:t>
            </a:r>
            <a:endParaRPr lang="pt-BR" sz="2400" dirty="0" smtClean="0">
              <a:latin typeface="Book Antiqua" panose="02040602050305030304" pitchFamily="18" charset="0"/>
            </a:endParaRPr>
          </a:p>
          <a:p>
            <a:pPr marL="450850" indent="-450850"/>
            <a:endParaRPr lang="pt-BR" sz="2400" dirty="0">
              <a:latin typeface="Book Antiqua" panose="02040602050305030304" pitchFamily="18" charset="0"/>
            </a:endParaRPr>
          </a:p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b) 	Longa </a:t>
            </a:r>
            <a:r>
              <a:rPr lang="pt-BR" sz="2400" dirty="0" err="1">
                <a:latin typeface="Book Antiqua" panose="02040602050305030304" pitchFamily="18" charset="0"/>
              </a:rPr>
              <a:t>nox</a:t>
            </a:r>
            <a:r>
              <a:rPr lang="pt-BR" sz="2400" dirty="0">
                <a:latin typeface="Book Antiqua" panose="02040602050305030304" pitchFamily="18" charset="0"/>
              </a:rPr>
              <a:t>  __________________. </a:t>
            </a:r>
          </a:p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i="1" dirty="0">
                <a:latin typeface="Book Antiqua" panose="02040602050305030304" pitchFamily="18" charset="0"/>
              </a:rPr>
              <a:t>sum, es, esse, fui: </a:t>
            </a:r>
            <a:r>
              <a:rPr lang="pt-BR" dirty="0">
                <a:latin typeface="Book Antiqua" panose="02040602050305030304" pitchFamily="18" charset="0"/>
              </a:rPr>
              <a:t>pretérito perfeito do indicativo)</a:t>
            </a:r>
          </a:p>
          <a:p>
            <a:pPr marL="450850" indent="-450850"/>
            <a:r>
              <a:rPr lang="pt-BR" sz="2400" dirty="0">
                <a:latin typeface="Book Antiqua" panose="02040602050305030304" pitchFamily="18" charset="0"/>
              </a:rPr>
              <a:t> </a:t>
            </a:r>
            <a:endParaRPr lang="pt-BR" sz="2400" dirty="0" smtClean="0">
              <a:latin typeface="Book Antiqua" panose="02040602050305030304" pitchFamily="18" charset="0"/>
            </a:endParaRPr>
          </a:p>
          <a:p>
            <a:pPr marL="450850" indent="-450850"/>
            <a:endParaRPr lang="pt-BR" sz="2400" dirty="0">
              <a:latin typeface="Book Antiqua" panose="02040602050305030304" pitchFamily="18" charset="0"/>
            </a:endParaRPr>
          </a:p>
          <a:p>
            <a:pPr marL="450850" indent="-450850"/>
            <a:r>
              <a:rPr lang="it-IT" sz="2400" dirty="0">
                <a:latin typeface="Book Antiqua" panose="02040602050305030304" pitchFamily="18" charset="0"/>
              </a:rPr>
              <a:t>c) 	Amphitryon dormire non __________________ cum Alcmena. </a:t>
            </a:r>
            <a:endParaRPr lang="pt-BR" sz="2400" dirty="0">
              <a:latin typeface="Book Antiqua" panose="02040602050305030304" pitchFamily="18" charset="0"/>
            </a:endParaRPr>
          </a:p>
          <a:p>
            <a:pPr marL="450850" indent="-450850"/>
            <a:r>
              <a:rPr lang="it-IT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dirty="0" err="1">
                <a:latin typeface="Book Antiqua" panose="02040602050305030304" pitchFamily="18" charset="0"/>
              </a:rPr>
              <a:t>pos</a:t>
            </a:r>
            <a:r>
              <a:rPr lang="pt-BR" i="1" dirty="0" err="1">
                <a:latin typeface="Book Antiqua" panose="02040602050305030304" pitchFamily="18" charset="0"/>
              </a:rPr>
              <a:t>sum</a:t>
            </a:r>
            <a:r>
              <a:rPr lang="pt-BR" i="1" dirty="0">
                <a:latin typeface="Book Antiqua" panose="02040602050305030304" pitchFamily="18" charset="0"/>
              </a:rPr>
              <a:t>, potes, posse, </a:t>
            </a:r>
            <a:r>
              <a:rPr lang="pt-BR" i="1" dirty="0" err="1">
                <a:latin typeface="Book Antiqua" panose="02040602050305030304" pitchFamily="18" charset="0"/>
              </a:rPr>
              <a:t>potui</a:t>
            </a:r>
            <a:r>
              <a:rPr lang="pt-BR" i="1" dirty="0">
                <a:latin typeface="Book Antiqua" panose="02040602050305030304" pitchFamily="18" charset="0"/>
              </a:rPr>
              <a:t>: </a:t>
            </a:r>
            <a:r>
              <a:rPr lang="pt-BR" dirty="0">
                <a:latin typeface="Book Antiqua" panose="02040602050305030304" pitchFamily="18" charset="0"/>
              </a:rPr>
              <a:t>pretérito imperfeito do indicativo)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563888" y="1988840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nesciuit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356992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fuit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716016" y="4859868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potĕrat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59632" y="285293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Alcmena ignorou o engano.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59632" y="43558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 noite foi longa.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259632" y="61560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Anfitrião não podia dormir com Alcmena.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0" grpId="0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683568" y="1484784"/>
            <a:ext cx="83175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Book Antiqua" panose="02040602050305030304" pitchFamily="18" charset="0"/>
              </a:rPr>
              <a:t>d) 	Alcmena maritum curare non __________________. </a:t>
            </a:r>
            <a:endParaRPr lang="pt-BR" sz="2400" dirty="0">
              <a:latin typeface="Book Antiqua" panose="02040602050305030304" pitchFamily="18" charset="0"/>
            </a:endParaRPr>
          </a:p>
          <a:p>
            <a:r>
              <a:rPr lang="it-IT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dirty="0" err="1">
                <a:latin typeface="Book Antiqua" panose="02040602050305030304" pitchFamily="18" charset="0"/>
              </a:rPr>
              <a:t>pos</a:t>
            </a:r>
            <a:r>
              <a:rPr lang="pt-BR" i="1" dirty="0" err="1">
                <a:latin typeface="Book Antiqua" panose="02040602050305030304" pitchFamily="18" charset="0"/>
              </a:rPr>
              <a:t>sum</a:t>
            </a:r>
            <a:r>
              <a:rPr lang="pt-BR" i="1" dirty="0">
                <a:latin typeface="Book Antiqua" panose="02040602050305030304" pitchFamily="18" charset="0"/>
              </a:rPr>
              <a:t>, potes, posse, </a:t>
            </a:r>
            <a:r>
              <a:rPr lang="pt-BR" i="1" dirty="0" err="1">
                <a:latin typeface="Book Antiqua" panose="02040602050305030304" pitchFamily="18" charset="0"/>
              </a:rPr>
              <a:t>potui</a:t>
            </a:r>
            <a:r>
              <a:rPr lang="pt-BR" i="1" dirty="0">
                <a:latin typeface="Book Antiqua" panose="02040602050305030304" pitchFamily="18" charset="0"/>
              </a:rPr>
              <a:t>: </a:t>
            </a:r>
            <a:r>
              <a:rPr lang="pt-BR" dirty="0">
                <a:latin typeface="Book Antiqua" panose="02040602050305030304" pitchFamily="18" charset="0"/>
              </a:rPr>
              <a:t>pretérito perfeito do indicativo)</a:t>
            </a:r>
          </a:p>
          <a:p>
            <a:r>
              <a:rPr lang="pt-BR" sz="2400" dirty="0">
                <a:latin typeface="Book Antiqua" panose="02040602050305030304" pitchFamily="18" charset="0"/>
              </a:rPr>
              <a:t> </a:t>
            </a:r>
            <a:endParaRPr lang="pt-BR" sz="2400" dirty="0" smtClean="0">
              <a:latin typeface="Book Antiqua" panose="02040602050305030304" pitchFamily="18" charset="0"/>
            </a:endParaRP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r>
              <a:rPr lang="it-IT" sz="2400" dirty="0">
                <a:latin typeface="Book Antiqua" panose="02040602050305030304" pitchFamily="18" charset="0"/>
              </a:rPr>
              <a:t>e) 	Homines hodie multum  __________________. </a:t>
            </a:r>
            <a:endParaRPr lang="pt-BR" sz="2400" dirty="0">
              <a:latin typeface="Book Antiqua" panose="02040602050305030304" pitchFamily="18" charset="0"/>
            </a:endParaRPr>
          </a:p>
          <a:p>
            <a:r>
              <a:rPr lang="it-IT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i="1" dirty="0" err="1">
                <a:latin typeface="Book Antiqua" panose="02040602050305030304" pitchFamily="18" charset="0"/>
              </a:rPr>
              <a:t>lĕgo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is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ĕre</a:t>
            </a:r>
            <a:r>
              <a:rPr lang="pt-BR" i="1" dirty="0">
                <a:latin typeface="Book Antiqua" panose="02040602050305030304" pitchFamily="18" charset="0"/>
              </a:rPr>
              <a:t>, </a:t>
            </a:r>
            <a:r>
              <a:rPr lang="pt-BR" i="1" dirty="0" err="1">
                <a:latin typeface="Book Antiqua" panose="02040602050305030304" pitchFamily="18" charset="0"/>
              </a:rPr>
              <a:t>lēgi</a:t>
            </a:r>
            <a:r>
              <a:rPr lang="pt-BR" i="1" dirty="0">
                <a:latin typeface="Book Antiqua" panose="02040602050305030304" pitchFamily="18" charset="0"/>
              </a:rPr>
              <a:t>: </a:t>
            </a:r>
            <a:r>
              <a:rPr lang="pt-BR" dirty="0">
                <a:latin typeface="Book Antiqua" panose="02040602050305030304" pitchFamily="18" charset="0"/>
              </a:rPr>
              <a:t>presente do indicativo)</a:t>
            </a:r>
          </a:p>
          <a:p>
            <a:r>
              <a:rPr lang="pt-BR" sz="2400" dirty="0">
                <a:latin typeface="Book Antiqua" panose="02040602050305030304" pitchFamily="18" charset="0"/>
              </a:rPr>
              <a:t> </a:t>
            </a:r>
            <a:endParaRPr lang="pt-BR" sz="2400" dirty="0" smtClean="0">
              <a:latin typeface="Book Antiqua" panose="02040602050305030304" pitchFamily="18" charset="0"/>
            </a:endParaRPr>
          </a:p>
          <a:p>
            <a:endParaRPr lang="pt-BR" sz="2400" dirty="0">
              <a:latin typeface="Book Antiqua" panose="02040602050305030304" pitchFamily="18" charset="0"/>
            </a:endParaRPr>
          </a:p>
          <a:p>
            <a:r>
              <a:rPr lang="it-IT" sz="2400" dirty="0">
                <a:latin typeface="Book Antiqua" panose="02040602050305030304" pitchFamily="18" charset="0"/>
              </a:rPr>
              <a:t>f) 	Iuppiter flumen  _______________________. </a:t>
            </a:r>
            <a:endParaRPr lang="pt-BR" sz="2400" dirty="0">
              <a:latin typeface="Book Antiqua" panose="02040602050305030304" pitchFamily="18" charset="0"/>
            </a:endParaRPr>
          </a:p>
          <a:p>
            <a:r>
              <a:rPr lang="it-IT" sz="2400" dirty="0">
                <a:latin typeface="Book Antiqua" panose="02040602050305030304" pitchFamily="18" charset="0"/>
              </a:rPr>
              <a:t>	</a:t>
            </a:r>
            <a:r>
              <a:rPr lang="pt-BR" dirty="0">
                <a:latin typeface="Book Antiqua" panose="02040602050305030304" pitchFamily="18" charset="0"/>
              </a:rPr>
              <a:t>(</a:t>
            </a:r>
            <a:r>
              <a:rPr lang="pt-BR" i="1" dirty="0" err="1">
                <a:latin typeface="Book Antiqua" panose="02040602050305030304" pitchFamily="18" charset="0"/>
              </a:rPr>
              <a:t>immitto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is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ĕre</a:t>
            </a:r>
            <a:r>
              <a:rPr lang="pt-BR" i="1" dirty="0">
                <a:latin typeface="Book Antiqua" panose="02040602050305030304" pitchFamily="18" charset="0"/>
              </a:rPr>
              <a:t>, -</a:t>
            </a:r>
            <a:r>
              <a:rPr lang="pt-BR" i="1" dirty="0" err="1">
                <a:latin typeface="Book Antiqua" panose="02040602050305030304" pitchFamily="18" charset="0"/>
              </a:rPr>
              <a:t>misi</a:t>
            </a:r>
            <a:r>
              <a:rPr lang="pt-BR" i="1" dirty="0">
                <a:latin typeface="Book Antiqua" panose="02040602050305030304" pitchFamily="18" charset="0"/>
              </a:rPr>
              <a:t>: </a:t>
            </a:r>
            <a:r>
              <a:rPr lang="pt-BR" dirty="0">
                <a:latin typeface="Book Antiqua" panose="02040602050305030304" pitchFamily="18" charset="0"/>
              </a:rPr>
              <a:t>pretérito mais-que-perfeito do indicativo)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724128" y="1484784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potuit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852936"/>
            <a:ext cx="2760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legunt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995936" y="43558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rgbClr val="FF0000"/>
                </a:solidFill>
              </a:rPr>
              <a:t>immisĕrat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91680" y="24208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Alcmena não pode ocupar-se com o marido.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91680" y="392376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Os homens hoje leem muito.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91680" y="536392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Júpiter tinha enviado um rio.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11" grpId="0"/>
      <p:bldP spid="13" grpId="0"/>
      <p:bldP spid="15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1152127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BR" sz="3000" dirty="0" smtClean="0">
                <a:latin typeface="Book Antiqua" panose="02040602050305030304" pitchFamily="18" charset="0"/>
              </a:rPr>
              <a:t>	1	</a:t>
            </a:r>
            <a:r>
              <a:rPr lang="pt-BR" sz="3000" dirty="0">
                <a:latin typeface="Book Antiqua" panose="02040602050305030304" pitchFamily="18" charset="0"/>
              </a:rPr>
              <a:t>Reescreva as orações abaixo colocando os </a:t>
            </a:r>
            <a:r>
              <a:rPr lang="pt-BR" sz="3000" dirty="0" smtClean="0">
                <a:latin typeface="Book Antiqua" panose="02040602050305030304" pitchFamily="18" charset="0"/>
              </a:rPr>
              <a:t>	termos </a:t>
            </a:r>
            <a:r>
              <a:rPr lang="pt-BR" sz="3000" dirty="0">
                <a:latin typeface="Book Antiqua" panose="02040602050305030304" pitchFamily="18" charset="0"/>
              </a:rPr>
              <a:t>sublinhados no plural</a:t>
            </a:r>
            <a:r>
              <a:rPr lang="pt-BR" sz="3000" dirty="0" smtClean="0">
                <a:latin typeface="Book Antiqua" panose="02040602050305030304" pitchFamily="18" charset="0"/>
              </a:rPr>
              <a:t>: :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83568" y="1978962"/>
            <a:ext cx="8317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pt-BR" sz="2800" dirty="0" smtClean="0">
                <a:latin typeface="Book Antiqua" panose="02040602050305030304" pitchFamily="18" charset="0"/>
              </a:rPr>
              <a:t>Hercules </a:t>
            </a:r>
            <a:r>
              <a:rPr lang="pt-BR" sz="2800" u="sng" dirty="0" err="1">
                <a:latin typeface="Book Antiqua" panose="02040602050305030304" pitchFamily="18" charset="0"/>
              </a:rPr>
              <a:t>hydram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dirty="0" err="1">
                <a:latin typeface="Book Antiqua" panose="02040602050305030304" pitchFamily="18" charset="0"/>
              </a:rPr>
              <a:t>Lernae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dirty="0" err="1">
                <a:latin typeface="Book Antiqua" panose="02040602050305030304" pitchFamily="18" charset="0"/>
              </a:rPr>
              <a:t>interfecit</a:t>
            </a:r>
            <a:r>
              <a:rPr lang="pt-BR" sz="28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800" dirty="0">
              <a:latin typeface="Book Antiqua" panose="02040602050305030304" pitchFamily="18" charset="0"/>
            </a:endParaRPr>
          </a:p>
          <a:p>
            <a:pPr marL="514350" indent="-514350">
              <a:buAutoNum type="alphaLcParenR" startAt="2"/>
            </a:pPr>
            <a:r>
              <a:rPr lang="pt-BR" sz="2800" dirty="0" err="1" smtClean="0">
                <a:latin typeface="Book Antiqua" panose="02040602050305030304" pitchFamily="18" charset="0"/>
              </a:rPr>
              <a:t>Hydrae</a:t>
            </a:r>
            <a:r>
              <a:rPr lang="pt-BR" sz="2800" dirty="0" smtClean="0">
                <a:latin typeface="Book Antiqua" panose="02040602050305030304" pitchFamily="18" charset="0"/>
              </a:rPr>
              <a:t> </a:t>
            </a:r>
            <a:r>
              <a:rPr lang="pt-BR" sz="2800" u="sng" dirty="0" err="1">
                <a:latin typeface="Book Antiqua" panose="02040602050305030304" pitchFamily="18" charset="0"/>
              </a:rPr>
              <a:t>uenenum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u="sng" dirty="0" err="1">
                <a:latin typeface="Book Antiqua" panose="02040602050305030304" pitchFamily="18" charset="0"/>
              </a:rPr>
              <a:t>potĕrat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u="sng" dirty="0">
                <a:latin typeface="Book Antiqua" panose="02040602050305030304" pitchFamily="18" charset="0"/>
              </a:rPr>
              <a:t>hominem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dirty="0" err="1">
                <a:latin typeface="Book Antiqua" panose="02040602050305030304" pitchFamily="18" charset="0"/>
              </a:rPr>
              <a:t>necare</a:t>
            </a:r>
            <a:r>
              <a:rPr lang="pt-BR" sz="28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800" dirty="0">
              <a:latin typeface="Book Antiqua" panose="02040602050305030304" pitchFamily="18" charset="0"/>
            </a:endParaRPr>
          </a:p>
          <a:p>
            <a:pPr marL="514350" indent="-514350">
              <a:buAutoNum type="alphaLcParenR" startAt="3"/>
            </a:pPr>
            <a:r>
              <a:rPr lang="it-IT" sz="2800" u="sng" dirty="0" smtClean="0">
                <a:latin typeface="Book Antiqua" panose="02040602050305030304" pitchFamily="18" charset="0"/>
              </a:rPr>
              <a:t>Hydra</a:t>
            </a:r>
            <a:r>
              <a:rPr lang="it-IT" sz="2800" dirty="0" smtClean="0">
                <a:latin typeface="Book Antiqua" panose="02040602050305030304" pitchFamily="18" charset="0"/>
              </a:rPr>
              <a:t> </a:t>
            </a:r>
            <a:r>
              <a:rPr lang="it-IT" sz="2800" u="sng" dirty="0">
                <a:latin typeface="Book Antiqua" panose="02040602050305030304" pitchFamily="18" charset="0"/>
              </a:rPr>
              <a:t>uestigium</a:t>
            </a:r>
            <a:r>
              <a:rPr lang="it-IT" sz="2800" dirty="0">
                <a:latin typeface="Book Antiqua" panose="02040602050305030304" pitchFamily="18" charset="0"/>
              </a:rPr>
              <a:t> </a:t>
            </a:r>
            <a:r>
              <a:rPr lang="it-IT" sz="2800" u="sng" dirty="0">
                <a:latin typeface="Book Antiqua" panose="02040602050305030304" pitchFamily="18" charset="0"/>
              </a:rPr>
              <a:t>personae</a:t>
            </a:r>
            <a:r>
              <a:rPr lang="it-IT" sz="2800" dirty="0">
                <a:latin typeface="Book Antiqua" panose="02040602050305030304" pitchFamily="18" charset="0"/>
              </a:rPr>
              <a:t> </a:t>
            </a:r>
            <a:r>
              <a:rPr lang="it-IT" sz="2800" u="sng" dirty="0">
                <a:latin typeface="Book Antiqua" panose="02040602050305030304" pitchFamily="18" charset="0"/>
              </a:rPr>
              <a:t>afflabat</a:t>
            </a:r>
            <a:r>
              <a:rPr lang="it-IT" sz="28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800" dirty="0">
              <a:latin typeface="Book Antiqua" panose="02040602050305030304" pitchFamily="18" charset="0"/>
            </a:endParaRPr>
          </a:p>
          <a:p>
            <a:pPr marL="514350" indent="-514350">
              <a:buAutoNum type="alphaLcParenR" startAt="4"/>
            </a:pPr>
            <a:r>
              <a:rPr lang="pt-BR" sz="2800" u="sng" dirty="0" smtClean="0">
                <a:latin typeface="Book Antiqua" panose="02040602050305030304" pitchFamily="18" charset="0"/>
              </a:rPr>
              <a:t>Homo</a:t>
            </a:r>
            <a:r>
              <a:rPr lang="pt-BR" sz="2800" dirty="0" smtClean="0">
                <a:latin typeface="Book Antiqua" panose="02040602050305030304" pitchFamily="18" charset="0"/>
              </a:rPr>
              <a:t> </a:t>
            </a:r>
            <a:r>
              <a:rPr lang="pt-BR" sz="2800" u="sng" dirty="0" err="1">
                <a:latin typeface="Book Antiqua" panose="02040602050305030304" pitchFamily="18" charset="0"/>
              </a:rPr>
              <a:t>felle</a:t>
            </a:r>
            <a:r>
              <a:rPr lang="pt-BR" sz="2800" dirty="0">
                <a:latin typeface="Book Antiqua" panose="02040602050305030304" pitchFamily="18" charset="0"/>
              </a:rPr>
              <a:t> </a:t>
            </a:r>
            <a:r>
              <a:rPr lang="pt-BR" sz="2800" u="sng" dirty="0" err="1" smtClean="0">
                <a:latin typeface="Book Antiqua" panose="02040602050305030304" pitchFamily="18" charset="0"/>
              </a:rPr>
              <a:t>saggĭtam</a:t>
            </a:r>
            <a:r>
              <a:rPr lang="pt-BR" sz="2800" dirty="0" smtClean="0">
                <a:latin typeface="Book Antiqua" panose="02040602050305030304" pitchFamily="18" charset="0"/>
              </a:rPr>
              <a:t> </a:t>
            </a:r>
            <a:r>
              <a:rPr lang="pt-BR" sz="2800" u="sng" dirty="0" smtClean="0">
                <a:latin typeface="Book Antiqua" panose="02040602050305030304" pitchFamily="18" charset="0"/>
              </a:rPr>
              <a:t>suam</a:t>
            </a:r>
            <a:r>
              <a:rPr lang="pt-BR" sz="2800" dirty="0" smtClean="0">
                <a:latin typeface="Book Antiqua" panose="02040602050305030304" pitchFamily="18" charset="0"/>
              </a:rPr>
              <a:t> </a:t>
            </a:r>
            <a:r>
              <a:rPr lang="pt-BR" sz="2800" u="sng" dirty="0" err="1">
                <a:latin typeface="Book Antiqua" panose="02040602050305030304" pitchFamily="18" charset="0"/>
              </a:rPr>
              <a:t>tinxit</a:t>
            </a:r>
            <a:r>
              <a:rPr lang="pt-BR" sz="2800" dirty="0" smtClean="0">
                <a:latin typeface="Book Antiqua" panose="02040602050305030304" pitchFamily="18" charset="0"/>
              </a:rPr>
              <a:t>.</a:t>
            </a:r>
          </a:p>
          <a:p>
            <a:endParaRPr lang="pt-BR" sz="2800" dirty="0">
              <a:latin typeface="Book Antiqua" panose="02040602050305030304" pitchFamily="18" charset="0"/>
            </a:endParaRPr>
          </a:p>
          <a:p>
            <a:pPr defTabSz="542925"/>
            <a:r>
              <a:rPr lang="it-IT" sz="2800" dirty="0">
                <a:latin typeface="Book Antiqua" panose="02040602050305030304" pitchFamily="18" charset="0"/>
              </a:rPr>
              <a:t>e) </a:t>
            </a:r>
            <a:r>
              <a:rPr lang="it-IT" sz="2800" dirty="0" smtClean="0">
                <a:latin typeface="Book Antiqua" panose="02040602050305030304" pitchFamily="18" charset="0"/>
              </a:rPr>
              <a:t>	</a:t>
            </a:r>
            <a:r>
              <a:rPr lang="it-IT" sz="2800" u="sng" dirty="0" smtClean="0">
                <a:latin typeface="Book Antiqua" panose="02040602050305030304" pitchFamily="18" charset="0"/>
              </a:rPr>
              <a:t>Taurus</a:t>
            </a:r>
            <a:r>
              <a:rPr lang="it-IT" sz="2800" dirty="0" smtClean="0">
                <a:latin typeface="Book Antiqua" panose="02040602050305030304" pitchFamily="18" charset="0"/>
              </a:rPr>
              <a:t> </a:t>
            </a:r>
            <a:r>
              <a:rPr lang="it-IT" sz="2800" dirty="0">
                <a:latin typeface="Book Antiqua" panose="02040602050305030304" pitchFamily="18" charset="0"/>
              </a:rPr>
              <a:t>cum </a:t>
            </a:r>
            <a:r>
              <a:rPr lang="it-IT" sz="2800" u="sng" dirty="0">
                <a:latin typeface="Book Antiqua" panose="02040602050305030304" pitchFamily="18" charset="0"/>
              </a:rPr>
              <a:t>puella</a:t>
            </a:r>
            <a:r>
              <a:rPr lang="it-IT" sz="2800" dirty="0">
                <a:latin typeface="Book Antiqua" panose="02040602050305030304" pitchFamily="18" charset="0"/>
              </a:rPr>
              <a:t> non </a:t>
            </a:r>
            <a:r>
              <a:rPr lang="it-IT" sz="2800" u="sng" dirty="0">
                <a:latin typeface="Book Antiqua" panose="02040602050305030304" pitchFamily="18" charset="0"/>
              </a:rPr>
              <a:t>concumbit</a:t>
            </a:r>
            <a:r>
              <a:rPr lang="it-IT" sz="2800" dirty="0">
                <a:latin typeface="Book Antiqua" panose="02040602050305030304" pitchFamily="18" charset="0"/>
              </a:rPr>
              <a:t>. </a:t>
            </a:r>
            <a:endParaRPr lang="pt-BR" sz="2800" dirty="0">
              <a:latin typeface="Book Antiqua" panose="02040602050305030304" pitchFamily="18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24928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Hercules </a:t>
            </a:r>
            <a:r>
              <a:rPr lang="pt-BR" b="1" dirty="0" err="1" smtClean="0">
                <a:solidFill>
                  <a:srgbClr val="FF0000"/>
                </a:solidFill>
              </a:rPr>
              <a:t>hydras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Lernae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interfecit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59632" y="334770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Hydrae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uenena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potĕrant</a:t>
            </a:r>
            <a:r>
              <a:rPr lang="pt-BR" b="1" dirty="0" smtClean="0">
                <a:solidFill>
                  <a:srgbClr val="FF0000"/>
                </a:solidFill>
              </a:rPr>
              <a:t> homines </a:t>
            </a:r>
            <a:r>
              <a:rPr lang="pt-BR" b="1" dirty="0" err="1" smtClean="0">
                <a:solidFill>
                  <a:srgbClr val="FF0000"/>
                </a:solidFill>
              </a:rPr>
              <a:t>necare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59632" y="42117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Hydrae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uestigia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personarum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afflabant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46268" y="507589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Homines </a:t>
            </a:r>
            <a:r>
              <a:rPr lang="pt-BR" b="1" dirty="0" err="1" smtClean="0">
                <a:solidFill>
                  <a:srgbClr val="FF0000"/>
                </a:solidFill>
              </a:rPr>
              <a:t>fellibus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saggitas</a:t>
            </a:r>
            <a:r>
              <a:rPr lang="pt-BR" b="1" dirty="0" smtClean="0">
                <a:solidFill>
                  <a:srgbClr val="FF0000"/>
                </a:solidFill>
              </a:rPr>
              <a:t> suas </a:t>
            </a:r>
            <a:r>
              <a:rPr lang="pt-BR" b="1" dirty="0" err="1" smtClean="0">
                <a:solidFill>
                  <a:srgbClr val="FF0000"/>
                </a:solidFill>
              </a:rPr>
              <a:t>tinxerunt</a:t>
            </a:r>
            <a:r>
              <a:rPr lang="pt-BR" b="1" dirty="0" smtClean="0">
                <a:solidFill>
                  <a:srgbClr val="FF0000"/>
                </a:solidFill>
              </a:rPr>
              <a:t>/</a:t>
            </a:r>
            <a:r>
              <a:rPr lang="pt-BR" b="1" dirty="0" err="1" smtClean="0">
                <a:solidFill>
                  <a:srgbClr val="FF0000"/>
                </a:solidFill>
              </a:rPr>
              <a:t>tinxere</a:t>
            </a:r>
            <a:r>
              <a:rPr lang="pt-BR" b="1" dirty="0" smtClean="0">
                <a:solidFill>
                  <a:srgbClr val="FF0000"/>
                </a:solidFill>
              </a:rPr>
              <a:t>.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59632" y="593998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Tauri</a:t>
            </a:r>
            <a:r>
              <a:rPr lang="pt-BR" b="1" dirty="0" smtClean="0">
                <a:solidFill>
                  <a:srgbClr val="FF0000"/>
                </a:solidFill>
              </a:rPr>
              <a:t> cum </a:t>
            </a:r>
            <a:r>
              <a:rPr lang="pt-BR" b="1" dirty="0" err="1" smtClean="0">
                <a:solidFill>
                  <a:srgbClr val="FF0000"/>
                </a:solidFill>
              </a:rPr>
              <a:t>puellis</a:t>
            </a:r>
            <a:r>
              <a:rPr lang="pt-BR" b="1" dirty="0" smtClean="0">
                <a:solidFill>
                  <a:srgbClr val="FF0000"/>
                </a:solidFill>
              </a:rPr>
              <a:t> non </a:t>
            </a:r>
            <a:r>
              <a:rPr lang="pt-BR" b="1" dirty="0" err="1" smtClean="0">
                <a:solidFill>
                  <a:srgbClr val="FF0000"/>
                </a:solidFill>
              </a:rPr>
              <a:t>concumbunt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5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857892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Texto 1:</a:t>
            </a:r>
            <a:b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la-Latn" sz="2800" b="1" dirty="0" smtClean="0">
                <a:solidFill>
                  <a:schemeClr val="bg1"/>
                </a:solidFill>
                <a:latin typeface="Book Antiqua" pitchFamily="18" charset="0"/>
              </a:rPr>
              <a:t>Theseus apud </a:t>
            </a: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M</a:t>
            </a:r>
            <a:r>
              <a:rPr lang="la-Latn" sz="2800" b="1" dirty="0" smtClean="0">
                <a:solidFill>
                  <a:schemeClr val="bg1"/>
                </a:solidFill>
                <a:latin typeface="Book Antiqua" pitchFamily="18" charset="0"/>
              </a:rPr>
              <a:t>inotaurum</a:t>
            </a: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 (HIGINO, </a:t>
            </a:r>
            <a:r>
              <a:rPr lang="pt-BR" sz="2800" b="1" i="1" dirty="0" err="1" smtClean="0">
                <a:solidFill>
                  <a:schemeClr val="bg1"/>
                </a:solidFill>
                <a:latin typeface="Book Antiqua" pitchFamily="18" charset="0"/>
              </a:rPr>
              <a:t>Fabulae</a:t>
            </a:r>
            <a:r>
              <a:rPr lang="pt-BR" sz="2800" b="1" i="1" dirty="0" smtClean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XLII)</a:t>
            </a:r>
            <a:endParaRPr lang="pt-BR" sz="3100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" name="Imagem 2" descr="http://mythicbliss.files.wordpress.com/2012/03/theseus_minotaur_mosa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2492896"/>
            <a:ext cx="6624736" cy="165618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  <a:t>Material de consulta: </a:t>
            </a:r>
            <a:br>
              <a:rPr lang="pt-BR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Vocabulário</a:t>
            </a:r>
            <a:endParaRPr lang="pt-BR" sz="31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ixaDeTexto 20"/>
          <p:cNvSpPr txBox="1"/>
          <p:nvPr/>
        </p:nvSpPr>
        <p:spPr>
          <a:xfrm>
            <a:off x="214852" y="116632"/>
            <a:ext cx="442915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err="1"/>
              <a:t>adămo</a:t>
            </a:r>
            <a:r>
              <a:rPr lang="pt-BR" sz="1300" b="1" dirty="0"/>
              <a:t>, -as, -are, -</a:t>
            </a:r>
            <a:r>
              <a:rPr lang="pt-BR" sz="1300" b="1" dirty="0" err="1"/>
              <a:t>aui</a:t>
            </a:r>
            <a:r>
              <a:rPr lang="pt-BR" sz="1300" b="1" dirty="0"/>
              <a:t>: </a:t>
            </a:r>
            <a:r>
              <a:rPr lang="pt-BR" sz="1300" dirty="0"/>
              <a:t>amar profundamente, começar a amar </a:t>
            </a:r>
          </a:p>
          <a:p>
            <a:r>
              <a:rPr lang="pt-BR" sz="1300" b="1" dirty="0" err="1"/>
              <a:t>adbuco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abduxi</a:t>
            </a:r>
            <a:r>
              <a:rPr lang="pt-BR" sz="1300" b="1" dirty="0"/>
              <a:t>: </a:t>
            </a:r>
            <a:r>
              <a:rPr lang="pt-BR" sz="1300" dirty="0"/>
              <a:t>levar,</a:t>
            </a:r>
            <a:r>
              <a:rPr lang="pt-BR" sz="1300" b="1" dirty="0"/>
              <a:t> </a:t>
            </a:r>
            <a:r>
              <a:rPr lang="pt-BR" sz="1300" dirty="0"/>
              <a:t>tomar, raptar</a:t>
            </a:r>
          </a:p>
          <a:p>
            <a:r>
              <a:rPr lang="pt-BR" sz="1300" b="1" dirty="0" err="1"/>
              <a:t>adeo</a:t>
            </a:r>
            <a:r>
              <a:rPr lang="pt-BR" sz="1300" b="1" dirty="0"/>
              <a:t>:</a:t>
            </a:r>
            <a:r>
              <a:rPr lang="pt-BR" sz="1300" dirty="0"/>
              <a:t> (adv.) tanto, a tal ponto</a:t>
            </a:r>
          </a:p>
          <a:p>
            <a:r>
              <a:rPr lang="pt-BR" sz="1300" b="1" dirty="0"/>
              <a:t>apud:</a:t>
            </a:r>
            <a:r>
              <a:rPr lang="pt-BR" sz="1300" dirty="0"/>
              <a:t> (prep. de acus.) junto de, diante de</a:t>
            </a:r>
          </a:p>
          <a:p>
            <a:r>
              <a:rPr lang="pt-BR" sz="1300" b="1" dirty="0"/>
              <a:t>Ariadna, -</a:t>
            </a:r>
            <a:r>
              <a:rPr lang="pt-BR" sz="1300" b="1" dirty="0" err="1"/>
              <a:t>ae</a:t>
            </a:r>
            <a:r>
              <a:rPr lang="pt-BR" sz="1300" b="1" dirty="0"/>
              <a:t>: </a:t>
            </a:r>
            <a:r>
              <a:rPr lang="pt-BR" sz="1300" dirty="0"/>
              <a:t>Ariadne (filha de </a:t>
            </a:r>
            <a:r>
              <a:rPr lang="pt-BR" sz="1300" dirty="0" err="1"/>
              <a:t>Minos</a:t>
            </a:r>
            <a:r>
              <a:rPr lang="pt-BR" sz="1300" dirty="0"/>
              <a:t>). Também </a:t>
            </a:r>
            <a:r>
              <a:rPr lang="pt-BR" sz="1300" i="1" dirty="0"/>
              <a:t>Ariadne, -es</a:t>
            </a:r>
            <a:endParaRPr lang="pt-BR" sz="1300" dirty="0"/>
          </a:p>
          <a:p>
            <a:r>
              <a:rPr lang="pt-BR" sz="1300" b="1" dirty="0"/>
              <a:t>autem: </a:t>
            </a:r>
            <a:r>
              <a:rPr lang="pt-BR" sz="1300" dirty="0"/>
              <a:t>(conj.) por outro </a:t>
            </a:r>
            <a:r>
              <a:rPr lang="pt-BR" sz="1300" dirty="0" smtClean="0"/>
              <a:t>lado</a:t>
            </a:r>
          </a:p>
          <a:p>
            <a:r>
              <a:rPr lang="pt-BR" sz="1300" b="1" dirty="0" err="1" smtClean="0"/>
              <a:t>bellum</a:t>
            </a:r>
            <a:r>
              <a:rPr lang="pt-BR" sz="1300" b="1" dirty="0"/>
              <a:t>, -i: </a:t>
            </a:r>
            <a:r>
              <a:rPr lang="pt-BR" sz="1300" dirty="0"/>
              <a:t>guerra, combate</a:t>
            </a:r>
          </a:p>
          <a:p>
            <a:r>
              <a:rPr lang="pt-BR" sz="1300" b="1" dirty="0" err="1"/>
              <a:t>concumbo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concubui</a:t>
            </a:r>
            <a:r>
              <a:rPr lang="pt-BR" sz="1300" b="1" dirty="0"/>
              <a:t>: </a:t>
            </a:r>
            <a:r>
              <a:rPr lang="pt-BR" sz="1300" dirty="0"/>
              <a:t>deitar-se, deitar-se com</a:t>
            </a:r>
          </a:p>
          <a:p>
            <a:r>
              <a:rPr lang="pt-BR" sz="1300" b="1" dirty="0" err="1"/>
              <a:t>coniugium</a:t>
            </a:r>
            <a:r>
              <a:rPr lang="pt-BR" sz="1300" b="1" dirty="0"/>
              <a:t>, -</a:t>
            </a:r>
            <a:r>
              <a:rPr lang="pt-BR" sz="1300" b="1" dirty="0" err="1"/>
              <a:t>ii</a:t>
            </a:r>
            <a:r>
              <a:rPr lang="pt-BR" sz="1300" b="1" dirty="0"/>
              <a:t>: </a:t>
            </a:r>
            <a:r>
              <a:rPr lang="pt-BR" sz="1300" dirty="0"/>
              <a:t>casamento, união, união conjugal</a:t>
            </a:r>
          </a:p>
          <a:p>
            <a:r>
              <a:rPr lang="pt-BR" sz="1300" b="1" dirty="0"/>
              <a:t>Creta, -</a:t>
            </a:r>
            <a:r>
              <a:rPr lang="pt-BR" sz="1300" b="1" dirty="0" err="1"/>
              <a:t>ae</a:t>
            </a:r>
            <a:r>
              <a:rPr lang="pt-BR" sz="1300" b="1" dirty="0"/>
              <a:t>:</a:t>
            </a:r>
            <a:r>
              <a:rPr lang="pt-BR" sz="1300" dirty="0"/>
              <a:t> Creta (</a:t>
            </a:r>
            <a:r>
              <a:rPr lang="pt-BR" sz="1300" i="1" dirty="0" err="1"/>
              <a:t>Cretam</a:t>
            </a:r>
            <a:r>
              <a:rPr lang="pt-BR" sz="1300" i="1" dirty="0"/>
              <a:t> </a:t>
            </a:r>
            <a:r>
              <a:rPr lang="pt-BR" sz="1300" dirty="0"/>
              <a:t>é acusativo, complemento de direção de </a:t>
            </a:r>
            <a:r>
              <a:rPr lang="pt-BR" sz="1300" i="1" dirty="0" err="1"/>
              <a:t>uenit</a:t>
            </a:r>
            <a:r>
              <a:rPr lang="pt-BR" sz="1300" dirty="0"/>
              <a:t>)</a:t>
            </a:r>
          </a:p>
          <a:p>
            <a:r>
              <a:rPr lang="pt-BR" sz="1300" b="1" dirty="0" err="1"/>
              <a:t>cuius</a:t>
            </a:r>
            <a:r>
              <a:rPr lang="pt-BR" sz="1300" b="1" dirty="0"/>
              <a:t>: </a:t>
            </a:r>
            <a:r>
              <a:rPr lang="pt-BR" sz="1300" dirty="0"/>
              <a:t>(pron. no gen.) de quem?</a:t>
            </a:r>
          </a:p>
          <a:p>
            <a:r>
              <a:rPr lang="pt-BR" sz="1300" b="1" dirty="0"/>
              <a:t>curo, -as, -are, -</a:t>
            </a:r>
            <a:r>
              <a:rPr lang="pt-BR" sz="1300" b="1" dirty="0" err="1"/>
              <a:t>aui</a:t>
            </a:r>
            <a:r>
              <a:rPr lang="pt-BR" sz="1300" b="1" dirty="0"/>
              <a:t>:</a:t>
            </a:r>
            <a:r>
              <a:rPr lang="pt-BR" sz="1300" dirty="0"/>
              <a:t> ocupar-se de, preocupar-se com, vigiar</a:t>
            </a:r>
          </a:p>
          <a:p>
            <a:r>
              <a:rPr lang="pt-BR" sz="1300" b="1" dirty="0"/>
              <a:t>Dia, -</a:t>
            </a:r>
            <a:r>
              <a:rPr lang="pt-BR" sz="1300" b="1" dirty="0" err="1"/>
              <a:t>ae</a:t>
            </a:r>
            <a:r>
              <a:rPr lang="pt-BR" sz="1300" b="1" dirty="0"/>
              <a:t>:</a:t>
            </a:r>
            <a:r>
              <a:rPr lang="pt-BR" sz="1300" dirty="0"/>
              <a:t> Dia, ilha do mar de Creta; ilha de </a:t>
            </a:r>
            <a:r>
              <a:rPr lang="pt-BR" sz="1300" dirty="0" err="1"/>
              <a:t>Naxos</a:t>
            </a:r>
            <a:r>
              <a:rPr lang="pt-BR" sz="1300" dirty="0"/>
              <a:t>.</a:t>
            </a:r>
          </a:p>
          <a:p>
            <a:r>
              <a:rPr lang="pt-BR" sz="1300" b="1" dirty="0" err="1"/>
              <a:t>dico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dixi</a:t>
            </a:r>
            <a:r>
              <a:rPr lang="pt-BR" sz="1300" b="1" dirty="0"/>
              <a:t>: </a:t>
            </a:r>
            <a:r>
              <a:rPr lang="pt-BR" sz="1300" dirty="0"/>
              <a:t>descrever, contar, dizer, pronunciar</a:t>
            </a:r>
          </a:p>
          <a:p>
            <a:r>
              <a:rPr lang="pt-BR" sz="1300" b="1" dirty="0"/>
              <a:t>do, das, </a:t>
            </a:r>
            <a:r>
              <a:rPr lang="pt-BR" sz="1300" b="1" dirty="0" err="1"/>
              <a:t>dare</a:t>
            </a:r>
            <a:r>
              <a:rPr lang="pt-BR" sz="1300" b="1" dirty="0"/>
              <a:t>, </a:t>
            </a:r>
            <a:r>
              <a:rPr lang="pt-BR" sz="1300" b="1" dirty="0" err="1"/>
              <a:t>dedi</a:t>
            </a:r>
            <a:r>
              <a:rPr lang="pt-BR" sz="1300" b="1" dirty="0"/>
              <a:t>:</a:t>
            </a:r>
            <a:r>
              <a:rPr lang="pt-BR" sz="1300" dirty="0"/>
              <a:t> oferecer, apresentar, conceder (</a:t>
            </a:r>
            <a:r>
              <a:rPr lang="pt-BR" sz="1300" i="1" dirty="0" err="1"/>
              <a:t>dare</a:t>
            </a:r>
            <a:r>
              <a:rPr lang="pt-BR" sz="1300" i="1" dirty="0"/>
              <a:t> </a:t>
            </a:r>
            <a:r>
              <a:rPr lang="pt-BR" sz="1300" i="1" dirty="0" err="1"/>
              <a:t>fidem</a:t>
            </a:r>
            <a:r>
              <a:rPr lang="pt-BR" sz="1300" dirty="0"/>
              <a:t> = empenhar sua palavra)</a:t>
            </a:r>
          </a:p>
          <a:p>
            <a:r>
              <a:rPr lang="pt-BR" sz="1300" b="1" dirty="0" err="1"/>
              <a:t>dormientem</a:t>
            </a:r>
            <a:r>
              <a:rPr lang="pt-BR" sz="1300" b="1" dirty="0"/>
              <a:t>:</a:t>
            </a:r>
            <a:r>
              <a:rPr lang="pt-BR" sz="1300" dirty="0"/>
              <a:t> (adj. 3ª decl.) dormindo, enquanto dormia (refere-se a Ariadne)</a:t>
            </a:r>
          </a:p>
          <a:p>
            <a:r>
              <a:rPr lang="pt-BR" sz="1300" b="1" dirty="0" err="1"/>
              <a:t>duco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duxi</a:t>
            </a:r>
            <a:r>
              <a:rPr lang="pt-BR" sz="1300" b="1" dirty="0"/>
              <a:t>: </a:t>
            </a:r>
            <a:r>
              <a:rPr lang="pt-BR" sz="1300" dirty="0"/>
              <a:t>conduzir</a:t>
            </a:r>
          </a:p>
          <a:p>
            <a:r>
              <a:rPr lang="pt-BR" sz="1300" b="1" dirty="0" err="1"/>
              <a:t>ea</a:t>
            </a:r>
            <a:r>
              <a:rPr lang="pt-BR" sz="1300" b="1" dirty="0"/>
              <a:t>: </a:t>
            </a:r>
            <a:r>
              <a:rPr lang="pt-BR" sz="1300" dirty="0"/>
              <a:t>(nom. 1ª decl.) ela, aquela</a:t>
            </a:r>
          </a:p>
          <a:p>
            <a:r>
              <a:rPr lang="pt-BR" sz="1300" b="1" dirty="0" err="1"/>
              <a:t>eam</a:t>
            </a:r>
            <a:r>
              <a:rPr lang="pt-BR" sz="1300" b="1" dirty="0"/>
              <a:t>: </a:t>
            </a:r>
            <a:r>
              <a:rPr lang="pt-BR" sz="1300" dirty="0"/>
              <a:t>(acus. 1ª decl.) ela, aquela</a:t>
            </a:r>
          </a:p>
          <a:p>
            <a:r>
              <a:rPr lang="pt-BR" sz="1300" b="1" dirty="0" err="1"/>
              <a:t>enim</a:t>
            </a:r>
            <a:r>
              <a:rPr lang="pt-BR" sz="1300" b="1" dirty="0"/>
              <a:t>: </a:t>
            </a:r>
            <a:r>
              <a:rPr lang="pt-BR" sz="1300" dirty="0"/>
              <a:t>(adv.) na verdade, na realidade, de fato, então</a:t>
            </a:r>
          </a:p>
          <a:p>
            <a:r>
              <a:rPr lang="pt-BR" sz="1300" b="1" dirty="0" err="1"/>
              <a:t>eum</a:t>
            </a:r>
            <a:r>
              <a:rPr lang="pt-BR" sz="1300" b="1" dirty="0"/>
              <a:t>: </a:t>
            </a:r>
            <a:r>
              <a:rPr lang="pt-BR" sz="1300" dirty="0"/>
              <a:t>(acus. 2ª decl.) ele, aquele</a:t>
            </a:r>
          </a:p>
          <a:p>
            <a:r>
              <a:rPr lang="pt-BR" sz="1300" b="1" dirty="0" err="1"/>
              <a:t>exitus</a:t>
            </a:r>
            <a:r>
              <a:rPr lang="pt-BR" sz="1300" b="1" dirty="0"/>
              <a:t>, -</a:t>
            </a:r>
            <a:r>
              <a:rPr lang="pt-BR" sz="1300" b="1" dirty="0" err="1"/>
              <a:t>us</a:t>
            </a:r>
            <a:r>
              <a:rPr lang="pt-BR" sz="1300" b="1" dirty="0"/>
              <a:t>:</a:t>
            </a:r>
            <a:r>
              <a:rPr lang="pt-BR" sz="1300" dirty="0"/>
              <a:t> (m) saída, escapatória</a:t>
            </a:r>
          </a:p>
          <a:p>
            <a:r>
              <a:rPr lang="pt-BR" sz="1300" b="1" dirty="0" err="1"/>
              <a:t>femina</a:t>
            </a:r>
            <a:r>
              <a:rPr lang="pt-BR" sz="1300" b="1" dirty="0"/>
              <a:t>, -</a:t>
            </a:r>
            <a:r>
              <a:rPr lang="pt-BR" sz="1300" b="1" dirty="0" err="1"/>
              <a:t>ae</a:t>
            </a:r>
            <a:r>
              <a:rPr lang="pt-BR" sz="1300" b="1" dirty="0"/>
              <a:t>:</a:t>
            </a:r>
            <a:r>
              <a:rPr lang="pt-BR" sz="1300" dirty="0"/>
              <a:t> mulher</a:t>
            </a:r>
          </a:p>
          <a:p>
            <a:r>
              <a:rPr lang="pt-BR" sz="1300" b="1" dirty="0"/>
              <a:t>fides, -ei:</a:t>
            </a:r>
            <a:r>
              <a:rPr lang="pt-BR" sz="1300" dirty="0"/>
              <a:t> garantia, juramento</a:t>
            </a:r>
          </a:p>
          <a:p>
            <a:r>
              <a:rPr lang="pt-BR" sz="1300" b="1" dirty="0"/>
              <a:t>filia, -</a:t>
            </a:r>
            <a:r>
              <a:rPr lang="pt-BR" sz="1300" b="1" dirty="0" err="1"/>
              <a:t>ae</a:t>
            </a:r>
            <a:r>
              <a:rPr lang="pt-BR" sz="1300" b="1" dirty="0"/>
              <a:t>: </a:t>
            </a:r>
            <a:r>
              <a:rPr lang="pt-BR" sz="1300" dirty="0"/>
              <a:t>filha</a:t>
            </a:r>
          </a:p>
          <a:p>
            <a:r>
              <a:rPr lang="pt-BR" sz="1300" b="1" dirty="0" err="1"/>
              <a:t>frater</a:t>
            </a:r>
            <a:r>
              <a:rPr lang="pt-BR" sz="1300" b="1" dirty="0"/>
              <a:t>, -tris: </a:t>
            </a:r>
            <a:r>
              <a:rPr lang="pt-BR" sz="1300" dirty="0"/>
              <a:t>(m) irmão (</a:t>
            </a:r>
            <a:r>
              <a:rPr lang="pt-BR" sz="1300" i="1" dirty="0" err="1"/>
              <a:t>frater</a:t>
            </a:r>
            <a:r>
              <a:rPr lang="pt-BR" sz="1300" dirty="0"/>
              <a:t> aqui se refere ao </a:t>
            </a:r>
            <a:r>
              <a:rPr lang="pt-BR" sz="1300" dirty="0" err="1"/>
              <a:t>Minotauro</a:t>
            </a:r>
            <a:r>
              <a:rPr lang="pt-BR" sz="1300" dirty="0"/>
              <a:t>, irmão de Ariadne)</a:t>
            </a:r>
          </a:p>
          <a:p>
            <a:r>
              <a:rPr lang="pt-BR" sz="1300" b="1" dirty="0" err="1"/>
              <a:t>hodie</a:t>
            </a:r>
            <a:r>
              <a:rPr lang="pt-BR" sz="1300" b="1" dirty="0"/>
              <a:t>: </a:t>
            </a:r>
            <a:r>
              <a:rPr lang="pt-BR" sz="1300" dirty="0"/>
              <a:t>(adv.) hoje, hoje em dia</a:t>
            </a:r>
          </a:p>
          <a:p>
            <a:r>
              <a:rPr lang="pt-BR" sz="1300" b="1" dirty="0"/>
              <a:t>homo, -</a:t>
            </a:r>
            <a:r>
              <a:rPr lang="pt-BR" sz="1300" b="1" dirty="0" err="1"/>
              <a:t>inis</a:t>
            </a:r>
            <a:r>
              <a:rPr lang="pt-BR" sz="1300" b="1" dirty="0"/>
              <a:t>:</a:t>
            </a:r>
            <a:r>
              <a:rPr lang="pt-BR" sz="1300" dirty="0"/>
              <a:t> </a:t>
            </a:r>
            <a:r>
              <a:rPr lang="pt-BR" sz="1300" dirty="0" smtClean="0"/>
              <a:t>homem</a:t>
            </a:r>
          </a:p>
          <a:p>
            <a:r>
              <a:rPr lang="pt-BR" sz="1300" b="1" dirty="0" err="1"/>
              <a:t>hospes</a:t>
            </a:r>
            <a:r>
              <a:rPr lang="pt-BR" sz="1300" b="1" dirty="0"/>
              <a:t>, </a:t>
            </a:r>
            <a:r>
              <a:rPr lang="pt-BR" sz="1300" b="1" dirty="0" err="1"/>
              <a:t>hospitis</a:t>
            </a:r>
            <a:r>
              <a:rPr lang="pt-BR" sz="1300" b="1" dirty="0"/>
              <a:t>: </a:t>
            </a:r>
            <a:r>
              <a:rPr lang="pt-BR" sz="1300" dirty="0" smtClean="0"/>
              <a:t>estrangeiro</a:t>
            </a:r>
            <a:endParaRPr lang="pt-BR" sz="1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714844" y="116632"/>
            <a:ext cx="442915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err="1" smtClean="0"/>
              <a:t>ideo</a:t>
            </a:r>
            <a:r>
              <a:rPr lang="pt-BR" sz="1300" b="1" dirty="0"/>
              <a:t>: </a:t>
            </a:r>
            <a:r>
              <a:rPr lang="pt-BR" sz="1300" dirty="0"/>
              <a:t>(adv.) por este motivo, por isso, por esta razão</a:t>
            </a:r>
          </a:p>
          <a:p>
            <a:r>
              <a:rPr lang="pt-BR" sz="1300" b="1" dirty="0"/>
              <a:t>in: </a:t>
            </a:r>
            <a:r>
              <a:rPr lang="pt-BR" sz="1300" dirty="0"/>
              <a:t>(prep.) em (com abl.); para (com acus.)</a:t>
            </a:r>
          </a:p>
          <a:p>
            <a:r>
              <a:rPr lang="it-IT" sz="1300" b="1" dirty="0" smtClean="0"/>
              <a:t>interficio</a:t>
            </a:r>
            <a:r>
              <a:rPr lang="it-IT" sz="1300" b="1" dirty="0"/>
              <a:t>, -is, -ĕre, -feci: </a:t>
            </a:r>
            <a:r>
              <a:rPr lang="it-IT" sz="1300" dirty="0"/>
              <a:t>matar</a:t>
            </a:r>
            <a:endParaRPr lang="pt-BR" sz="1300" dirty="0"/>
          </a:p>
          <a:p>
            <a:r>
              <a:rPr lang="pt-BR" sz="1300" b="1" dirty="0" err="1"/>
              <a:t>itaque</a:t>
            </a:r>
            <a:r>
              <a:rPr lang="pt-BR" sz="1300" b="1" dirty="0"/>
              <a:t>: </a:t>
            </a:r>
            <a:r>
              <a:rPr lang="pt-BR" sz="1300" dirty="0"/>
              <a:t>(conj.) por essa </a:t>
            </a:r>
            <a:r>
              <a:rPr lang="pt-BR" sz="1300" dirty="0" smtClean="0"/>
              <a:t>razão</a:t>
            </a:r>
          </a:p>
          <a:p>
            <a:r>
              <a:rPr lang="it-IT" sz="1300" b="1" dirty="0" smtClean="0"/>
              <a:t>labyrinthus</a:t>
            </a:r>
            <a:r>
              <a:rPr lang="it-IT" sz="1300" b="1" dirty="0"/>
              <a:t>, -i:</a:t>
            </a:r>
            <a:r>
              <a:rPr lang="it-IT" sz="1300" dirty="0"/>
              <a:t> labirinto</a:t>
            </a:r>
            <a:endParaRPr lang="pt-BR" sz="1300" dirty="0"/>
          </a:p>
          <a:p>
            <a:r>
              <a:rPr lang="pt-BR" sz="1300" b="1" dirty="0" err="1"/>
              <a:t>Liber</a:t>
            </a:r>
            <a:r>
              <a:rPr lang="pt-BR" sz="1300" b="1" dirty="0"/>
              <a:t>, -</a:t>
            </a:r>
            <a:r>
              <a:rPr lang="pt-BR" sz="1300" b="1" dirty="0" err="1"/>
              <a:t>ĕri</a:t>
            </a:r>
            <a:r>
              <a:rPr lang="pt-BR" sz="1300" b="1" dirty="0"/>
              <a:t>:</a:t>
            </a:r>
            <a:r>
              <a:rPr lang="pt-BR" sz="1300" dirty="0"/>
              <a:t> </a:t>
            </a:r>
            <a:r>
              <a:rPr lang="pt-BR" sz="1300" dirty="0" err="1"/>
              <a:t>Liber</a:t>
            </a:r>
            <a:r>
              <a:rPr lang="pt-BR" sz="1300" dirty="0"/>
              <a:t> (divindade latina)</a:t>
            </a:r>
          </a:p>
          <a:p>
            <a:r>
              <a:rPr lang="pt-BR" sz="1300" b="1" dirty="0" err="1"/>
              <a:t>matrimonium</a:t>
            </a:r>
            <a:r>
              <a:rPr lang="pt-BR" sz="1300" b="1" dirty="0"/>
              <a:t>, -</a:t>
            </a:r>
            <a:r>
              <a:rPr lang="pt-BR" sz="1300" b="1" dirty="0" err="1"/>
              <a:t>ii</a:t>
            </a:r>
            <a:r>
              <a:rPr lang="pt-BR" sz="1300" b="1" dirty="0"/>
              <a:t>: </a:t>
            </a:r>
            <a:r>
              <a:rPr lang="pt-BR" sz="1300" dirty="0"/>
              <a:t>casamento, matrimônio</a:t>
            </a:r>
          </a:p>
          <a:p>
            <a:r>
              <a:rPr lang="pt-BR" sz="1300" b="1" dirty="0" err="1"/>
              <a:t>Minos</a:t>
            </a:r>
            <a:r>
              <a:rPr lang="pt-BR" sz="1300" b="1" dirty="0"/>
              <a:t>, -</a:t>
            </a:r>
            <a:r>
              <a:rPr lang="pt-BR" sz="1300" b="1" dirty="0" err="1"/>
              <a:t>ois</a:t>
            </a:r>
            <a:r>
              <a:rPr lang="pt-BR" sz="1300" b="1" dirty="0"/>
              <a:t>: </a:t>
            </a:r>
            <a:r>
              <a:rPr lang="pt-BR" sz="1300" dirty="0" err="1"/>
              <a:t>Minos</a:t>
            </a:r>
            <a:r>
              <a:rPr lang="pt-BR" sz="1300" dirty="0"/>
              <a:t> (rei de Creta, pai de Ariadne)</a:t>
            </a:r>
          </a:p>
          <a:p>
            <a:r>
              <a:rPr lang="pt-BR" sz="1300" b="1" dirty="0" err="1"/>
              <a:t>Minotaurus</a:t>
            </a:r>
            <a:r>
              <a:rPr lang="pt-BR" sz="1300" b="1" dirty="0"/>
              <a:t>, -i:</a:t>
            </a:r>
            <a:r>
              <a:rPr lang="pt-BR" sz="1300" dirty="0"/>
              <a:t> </a:t>
            </a:r>
            <a:r>
              <a:rPr lang="pt-BR" sz="1300" dirty="0" err="1"/>
              <a:t>Minotauro</a:t>
            </a:r>
            <a:r>
              <a:rPr lang="pt-BR" sz="1300" dirty="0"/>
              <a:t> (monstro metade homem, metade touro, filho de </a:t>
            </a:r>
            <a:r>
              <a:rPr lang="pt-BR" sz="1300" dirty="0" err="1"/>
              <a:t>Pasífae</a:t>
            </a:r>
            <a:r>
              <a:rPr lang="pt-BR" sz="1300" dirty="0"/>
              <a:t>, esposa de </a:t>
            </a:r>
            <a:r>
              <a:rPr lang="pt-BR" sz="1300" dirty="0" err="1"/>
              <a:t>Minos</a:t>
            </a:r>
            <a:r>
              <a:rPr lang="pt-BR" sz="1300" dirty="0"/>
              <a:t>, e morto por Teseu)</a:t>
            </a:r>
          </a:p>
          <a:p>
            <a:r>
              <a:rPr lang="pt-BR" sz="1300" b="1" dirty="0"/>
              <a:t>monstro, -as, -are, </a:t>
            </a:r>
            <a:r>
              <a:rPr lang="pt-BR" sz="1300" b="1" dirty="0" err="1"/>
              <a:t>monstraui</a:t>
            </a:r>
            <a:r>
              <a:rPr lang="pt-BR" sz="1300" b="1" dirty="0"/>
              <a:t>: </a:t>
            </a:r>
            <a:r>
              <a:rPr lang="pt-BR" sz="1300" dirty="0"/>
              <a:t>mostrar</a:t>
            </a:r>
          </a:p>
          <a:p>
            <a:r>
              <a:rPr lang="pt-BR" sz="1300" b="1" dirty="0" err="1"/>
              <a:t>multum</a:t>
            </a:r>
            <a:r>
              <a:rPr lang="pt-BR" sz="1300" b="1" dirty="0"/>
              <a:t>: </a:t>
            </a:r>
            <a:r>
              <a:rPr lang="pt-BR" sz="1300" dirty="0"/>
              <a:t>(adv.) frequentemente, muito</a:t>
            </a:r>
          </a:p>
          <a:p>
            <a:r>
              <a:rPr lang="pt-BR" sz="1300" b="1" dirty="0" err="1"/>
              <a:t>Phaedra</a:t>
            </a:r>
            <a:r>
              <a:rPr lang="pt-BR" sz="1300" b="1" dirty="0"/>
              <a:t>, -</a:t>
            </a:r>
            <a:r>
              <a:rPr lang="pt-BR" sz="1300" b="1" dirty="0" err="1"/>
              <a:t>ae</a:t>
            </a:r>
            <a:r>
              <a:rPr lang="pt-BR" sz="1300" b="1" dirty="0"/>
              <a:t>:</a:t>
            </a:r>
            <a:r>
              <a:rPr lang="pt-BR" sz="1300" dirty="0"/>
              <a:t> Fedra (filha de </a:t>
            </a:r>
            <a:r>
              <a:rPr lang="pt-BR" sz="1300" dirty="0" err="1"/>
              <a:t>Minos</a:t>
            </a:r>
            <a:r>
              <a:rPr lang="pt-BR" sz="1300" dirty="0"/>
              <a:t> e </a:t>
            </a:r>
            <a:r>
              <a:rPr lang="pt-BR" sz="1300" dirty="0" err="1"/>
              <a:t>Pasífae</a:t>
            </a:r>
            <a:r>
              <a:rPr lang="pt-BR" sz="1300" dirty="0"/>
              <a:t>)</a:t>
            </a:r>
          </a:p>
          <a:p>
            <a:r>
              <a:rPr lang="pt-BR" sz="1300" b="1" dirty="0"/>
              <a:t>porto, -as, -are, -</a:t>
            </a:r>
            <a:r>
              <a:rPr lang="pt-BR" sz="1300" b="1" dirty="0" err="1"/>
              <a:t>aui</a:t>
            </a:r>
            <a:r>
              <a:rPr lang="pt-BR" sz="1300" b="1" dirty="0"/>
              <a:t>:</a:t>
            </a:r>
            <a:r>
              <a:rPr lang="pt-BR" sz="1300" dirty="0"/>
              <a:t> levar, conduzir, transportar</a:t>
            </a:r>
          </a:p>
          <a:p>
            <a:r>
              <a:rPr lang="pt-BR" sz="1300" b="1" dirty="0" err="1"/>
              <a:t>posteaquam</a:t>
            </a:r>
            <a:r>
              <a:rPr lang="pt-BR" sz="1300" b="1" dirty="0"/>
              <a:t>:</a:t>
            </a:r>
            <a:r>
              <a:rPr lang="pt-BR" sz="1300" dirty="0"/>
              <a:t> (conj.) depois que</a:t>
            </a:r>
          </a:p>
          <a:p>
            <a:r>
              <a:rPr lang="pt-BR" sz="1300" b="1" dirty="0" err="1"/>
              <a:t>prodo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prodĭdi</a:t>
            </a:r>
            <a:r>
              <a:rPr lang="pt-BR" sz="1300" b="1" dirty="0"/>
              <a:t>: </a:t>
            </a:r>
            <a:r>
              <a:rPr lang="pt-BR" sz="1300" dirty="0"/>
              <a:t>trair, atraiçoar, entregar</a:t>
            </a:r>
          </a:p>
          <a:p>
            <a:r>
              <a:rPr lang="it-IT" sz="1300" b="1" dirty="0"/>
              <a:t>promitto, -is, -ĕre, -misi:</a:t>
            </a:r>
            <a:r>
              <a:rPr lang="it-IT" sz="1300" dirty="0"/>
              <a:t> prometer, garantir</a:t>
            </a:r>
            <a:endParaRPr lang="pt-BR" sz="1300" dirty="0"/>
          </a:p>
          <a:p>
            <a:r>
              <a:rPr lang="pt-BR" sz="1300" b="1" dirty="0" err="1"/>
              <a:t>quae</a:t>
            </a:r>
            <a:r>
              <a:rPr lang="pt-BR" sz="1300" b="1" dirty="0"/>
              <a:t>:</a:t>
            </a:r>
            <a:r>
              <a:rPr lang="pt-BR" sz="1300" dirty="0"/>
              <a:t> (pron. interr. nom. fem. sing.) quem?</a:t>
            </a:r>
          </a:p>
          <a:p>
            <a:r>
              <a:rPr lang="pt-BR" sz="1300" b="1" dirty="0" err="1"/>
              <a:t>quam</a:t>
            </a:r>
            <a:r>
              <a:rPr lang="pt-BR" sz="1300" b="1" dirty="0"/>
              <a:t>:</a:t>
            </a:r>
            <a:r>
              <a:rPr lang="pt-BR" sz="1300" dirty="0"/>
              <a:t> (pron. interr. acus. fem. sing.) quem? qual?</a:t>
            </a:r>
          </a:p>
          <a:p>
            <a:r>
              <a:rPr lang="pt-BR" sz="1300" b="1" dirty="0"/>
              <a:t>quem: </a:t>
            </a:r>
            <a:r>
              <a:rPr lang="pt-BR" sz="1300" dirty="0"/>
              <a:t>(pron. no acus.) quem?</a:t>
            </a:r>
          </a:p>
          <a:p>
            <a:r>
              <a:rPr lang="pt-BR" sz="1300" b="1" dirty="0"/>
              <a:t>quid: </a:t>
            </a:r>
            <a:r>
              <a:rPr lang="pt-BR" sz="1300" dirty="0"/>
              <a:t>(pron. no acus.) o que?</a:t>
            </a:r>
          </a:p>
          <a:p>
            <a:r>
              <a:rPr lang="pt-BR" sz="1300" b="1" dirty="0"/>
              <a:t>quis: </a:t>
            </a:r>
            <a:r>
              <a:rPr lang="pt-BR" sz="1300" dirty="0"/>
              <a:t>(pron. no nom.) quem?</a:t>
            </a:r>
          </a:p>
          <a:p>
            <a:r>
              <a:rPr lang="pt-BR" sz="1300" b="1" dirty="0" err="1"/>
              <a:t>relinquo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</a:t>
            </a:r>
            <a:r>
              <a:rPr lang="pt-BR" sz="1300" b="1" dirty="0" err="1"/>
              <a:t>ĕre</a:t>
            </a:r>
            <a:r>
              <a:rPr lang="pt-BR" sz="1300" b="1" dirty="0"/>
              <a:t>, </a:t>
            </a:r>
            <a:r>
              <a:rPr lang="pt-BR" sz="1300" b="1" dirty="0" err="1"/>
              <a:t>reliqui</a:t>
            </a:r>
            <a:r>
              <a:rPr lang="pt-BR" sz="1300" b="1" dirty="0"/>
              <a:t>:</a:t>
            </a:r>
            <a:r>
              <a:rPr lang="pt-BR" sz="1300" dirty="0"/>
              <a:t> abandonar, deixar, deixar para trás</a:t>
            </a:r>
          </a:p>
          <a:p>
            <a:r>
              <a:rPr lang="pt-BR" sz="1300" b="1" dirty="0" err="1"/>
              <a:t>retentus</a:t>
            </a:r>
            <a:r>
              <a:rPr lang="pt-BR" sz="1300" b="1" dirty="0"/>
              <a:t>:</a:t>
            </a:r>
            <a:r>
              <a:rPr lang="pt-BR" sz="1300" dirty="0"/>
              <a:t> (adj. 2ª decl.) retido, contido, impedido</a:t>
            </a:r>
          </a:p>
          <a:p>
            <a:r>
              <a:rPr lang="pt-BR" sz="1300" b="1" dirty="0" err="1"/>
              <a:t>secum</a:t>
            </a:r>
            <a:r>
              <a:rPr lang="pt-BR" sz="1300" b="1" dirty="0"/>
              <a:t>: </a:t>
            </a:r>
            <a:r>
              <a:rPr lang="pt-BR" sz="1300" dirty="0"/>
              <a:t>consigo</a:t>
            </a:r>
          </a:p>
          <a:p>
            <a:r>
              <a:rPr lang="pt-BR" sz="1300" b="1" dirty="0"/>
              <a:t>semideus, -i:</a:t>
            </a:r>
            <a:r>
              <a:rPr lang="pt-BR" sz="1300" dirty="0"/>
              <a:t> semideus</a:t>
            </a:r>
          </a:p>
          <a:p>
            <a:r>
              <a:rPr lang="pt-BR" sz="1300" b="1" dirty="0" err="1"/>
              <a:t>seruo</a:t>
            </a:r>
            <a:r>
              <a:rPr lang="pt-BR" sz="1300" b="1" dirty="0"/>
              <a:t>, -as, -are, -</a:t>
            </a:r>
            <a:r>
              <a:rPr lang="pt-BR" sz="1300" b="1" dirty="0" err="1"/>
              <a:t>aui</a:t>
            </a:r>
            <a:r>
              <a:rPr lang="pt-BR" sz="1300" b="1" dirty="0"/>
              <a:t>: </a:t>
            </a:r>
            <a:r>
              <a:rPr lang="pt-BR" sz="1300" dirty="0" smtClean="0"/>
              <a:t>salvar</a:t>
            </a:r>
          </a:p>
          <a:p>
            <a:r>
              <a:rPr lang="pt-BR" sz="1300" b="1" dirty="0" err="1"/>
              <a:t>s</a:t>
            </a:r>
            <a:r>
              <a:rPr lang="pt-BR" sz="1300" b="1" dirty="0" err="1" smtClean="0"/>
              <a:t>ibi</a:t>
            </a:r>
            <a:r>
              <a:rPr lang="pt-BR" sz="1300" b="1" dirty="0" smtClean="0"/>
              <a:t>:</a:t>
            </a:r>
            <a:r>
              <a:rPr lang="pt-BR" sz="1300" dirty="0" smtClean="0"/>
              <a:t> para si, a si</a:t>
            </a:r>
            <a:endParaRPr lang="pt-BR" sz="1300" dirty="0"/>
          </a:p>
          <a:p>
            <a:r>
              <a:rPr lang="pt-BR" sz="1300" b="1" dirty="0"/>
              <a:t>soror, -oris: </a:t>
            </a:r>
            <a:r>
              <a:rPr lang="pt-BR" sz="1300" dirty="0"/>
              <a:t>(f) irmã</a:t>
            </a:r>
          </a:p>
          <a:p>
            <a:r>
              <a:rPr lang="pt-BR" sz="1300" b="1" dirty="0" err="1"/>
              <a:t>tempestas</a:t>
            </a:r>
            <a:r>
              <a:rPr lang="pt-BR" sz="1300" b="1" dirty="0"/>
              <a:t>, -</a:t>
            </a:r>
            <a:r>
              <a:rPr lang="pt-BR" sz="1300" b="1" dirty="0" err="1"/>
              <a:t>atis</a:t>
            </a:r>
            <a:r>
              <a:rPr lang="pt-BR" sz="1300" b="1" dirty="0"/>
              <a:t>: </a:t>
            </a:r>
            <a:r>
              <a:rPr lang="pt-BR" sz="1300" dirty="0"/>
              <a:t>(f) tempestade</a:t>
            </a:r>
          </a:p>
          <a:p>
            <a:r>
              <a:rPr lang="pt-BR" sz="1300" b="1" dirty="0" err="1"/>
              <a:t>Theseus</a:t>
            </a:r>
            <a:r>
              <a:rPr lang="pt-BR" sz="1300" b="1" dirty="0"/>
              <a:t>, -i: </a:t>
            </a:r>
            <a:r>
              <a:rPr lang="pt-BR" sz="1300" dirty="0"/>
              <a:t>Teseu (rei de Atenas)</a:t>
            </a:r>
          </a:p>
          <a:p>
            <a:r>
              <a:rPr lang="pt-BR" sz="1300" b="1" dirty="0" err="1"/>
              <a:t>ubi</a:t>
            </a:r>
            <a:r>
              <a:rPr lang="pt-BR" sz="1300" b="1" dirty="0"/>
              <a:t>:</a:t>
            </a:r>
            <a:r>
              <a:rPr lang="pt-BR" sz="1300" dirty="0"/>
              <a:t> (adv.) onde?</a:t>
            </a:r>
          </a:p>
          <a:p>
            <a:r>
              <a:rPr lang="pt-BR" sz="1300" b="1" dirty="0" err="1"/>
              <a:t>uĕnio</a:t>
            </a:r>
            <a:r>
              <a:rPr lang="pt-BR" sz="1300" b="1" dirty="0"/>
              <a:t>, -</a:t>
            </a:r>
            <a:r>
              <a:rPr lang="pt-BR" sz="1300" b="1" dirty="0" err="1"/>
              <a:t>is</a:t>
            </a:r>
            <a:r>
              <a:rPr lang="pt-BR" sz="1300" b="1" dirty="0"/>
              <a:t>, -ire, </a:t>
            </a:r>
            <a:r>
              <a:rPr lang="pt-BR" sz="1300" b="1" dirty="0" err="1"/>
              <a:t>uēni</a:t>
            </a:r>
            <a:r>
              <a:rPr lang="pt-BR" sz="1300" b="1" dirty="0"/>
              <a:t>: </a:t>
            </a:r>
            <a:r>
              <a:rPr lang="pt-BR" sz="1300" dirty="0"/>
              <a:t>chegar, vir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28596" y="548680"/>
            <a:ext cx="8358246" cy="60235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858180" cy="5238344"/>
          </a:xfrm>
        </p:spPr>
        <p:txBody>
          <a:bodyPr>
            <a:normAutofit/>
          </a:bodyPr>
          <a:lstStyle/>
          <a:p>
            <a:pPr algn="l"/>
            <a:r>
              <a:rPr lang="la-Latn" sz="2800" b="1" dirty="0" smtClean="0">
                <a:latin typeface="Book Antiqua" pitchFamily="18" charset="0"/>
              </a:rPr>
              <a:t>Theseus apud </a:t>
            </a:r>
            <a:r>
              <a:rPr lang="pt-BR" sz="2800" b="1" dirty="0" smtClean="0">
                <a:latin typeface="Book Antiqua" pitchFamily="18" charset="0"/>
              </a:rPr>
              <a:t>M</a:t>
            </a:r>
            <a:r>
              <a:rPr lang="la-Latn" sz="2800" b="1" dirty="0" smtClean="0">
                <a:latin typeface="Book Antiqua" pitchFamily="18" charset="0"/>
              </a:rPr>
              <a:t>inotaurum</a:t>
            </a:r>
            <a:r>
              <a:rPr lang="pt-BR" sz="2800" b="1" dirty="0" smtClean="0">
                <a:latin typeface="Book Antiqua" pitchFamily="18" charset="0"/>
              </a:rPr>
              <a:t> 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b="1" dirty="0" smtClean="0">
                <a:latin typeface="Book Antiqua" pitchFamily="18" charset="0"/>
              </a:rPr>
              <a:t>(HIGINO, </a:t>
            </a:r>
            <a:r>
              <a:rPr lang="pt-BR" sz="2800" b="1" i="1" dirty="0" err="1" smtClean="0">
                <a:latin typeface="Book Antiqua" pitchFamily="18" charset="0"/>
              </a:rPr>
              <a:t>Fabulae</a:t>
            </a:r>
            <a:r>
              <a:rPr lang="pt-BR" sz="2800" b="1" i="1" dirty="0" smtClean="0">
                <a:latin typeface="Book Antiqua" pitchFamily="18" charset="0"/>
              </a:rPr>
              <a:t>, </a:t>
            </a:r>
            <a:r>
              <a:rPr lang="pt-BR" sz="2800" b="1" dirty="0" smtClean="0">
                <a:latin typeface="Book Antiqua" pitchFamily="18" charset="0"/>
              </a:rPr>
              <a:t>XLII)</a:t>
            </a:r>
            <a:br>
              <a:rPr lang="pt-BR" sz="2800" b="1" dirty="0" smtClean="0">
                <a:latin typeface="Book Antiqua" pitchFamily="18" charset="0"/>
              </a:rPr>
            </a:br>
            <a:r>
              <a:rPr lang="pt-BR" sz="2800" dirty="0" smtClean="0">
                <a:latin typeface="Book Antiqua" pitchFamily="18" charset="0"/>
              </a:rPr>
              <a:t/>
            </a:r>
            <a:br>
              <a:rPr lang="pt-BR" sz="2800" dirty="0" smtClean="0">
                <a:latin typeface="Book Antiqua" pitchFamily="18" charset="0"/>
              </a:rPr>
            </a:br>
            <a:r>
              <a:rPr lang="la-Latn" sz="2800" dirty="0" smtClean="0">
                <a:latin typeface="Book Antiqua" pitchFamily="18" charset="0"/>
              </a:rPr>
              <a:t>Theseus posteaquam Cretam uenit, </a:t>
            </a:r>
            <a:r>
              <a:rPr lang="pt-BR" sz="2800" dirty="0" smtClean="0">
                <a:latin typeface="Book Antiqua" pitchFamily="18" charset="0"/>
              </a:rPr>
              <a:t>Ariadna – </a:t>
            </a:r>
            <a:r>
              <a:rPr lang="pt-BR" sz="2800" dirty="0" err="1" smtClean="0">
                <a:latin typeface="Book Antiqua" pitchFamily="18" charset="0"/>
              </a:rPr>
              <a:t>Minois</a:t>
            </a:r>
            <a:r>
              <a:rPr lang="pt-BR" sz="2800" dirty="0" smtClean="0">
                <a:latin typeface="Book Antiqua" pitchFamily="18" charset="0"/>
              </a:rPr>
              <a:t> filia – </a:t>
            </a:r>
            <a:r>
              <a:rPr lang="pt-BR" sz="2800" dirty="0" err="1" smtClean="0">
                <a:latin typeface="Book Antiqua" pitchFamily="18" charset="0"/>
              </a:rPr>
              <a:t>eum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adamauit</a:t>
            </a:r>
            <a:r>
              <a:rPr lang="pt-BR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Ideo</a:t>
            </a:r>
            <a:r>
              <a:rPr lang="en-US" sz="2800" dirty="0" smtClean="0">
                <a:latin typeface="Book Antiqua" pitchFamily="18" charset="0"/>
              </a:rPr>
              <a:t> ea </a:t>
            </a:r>
            <a:r>
              <a:rPr lang="en-US" sz="2800" dirty="0" err="1" smtClean="0">
                <a:latin typeface="Book Antiqua" pitchFamily="18" charset="0"/>
              </a:rPr>
              <a:t>fratrem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prodidit</a:t>
            </a:r>
            <a:r>
              <a:rPr lang="en-US" sz="2800" dirty="0" smtClean="0">
                <a:latin typeface="Book Antiqua" pitchFamily="18" charset="0"/>
              </a:rPr>
              <a:t> et </a:t>
            </a:r>
            <a:r>
              <a:rPr lang="en-US" sz="2800" dirty="0" err="1" smtClean="0">
                <a:latin typeface="Book Antiqua" pitchFamily="18" charset="0"/>
              </a:rPr>
              <a:t>hospitem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seruauit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en-US" sz="2800" dirty="0" err="1" smtClean="0">
                <a:latin typeface="Book Antiqua" pitchFamily="18" charset="0"/>
              </a:rPr>
              <a:t>Ariadna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enim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Theseo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monstrauit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la-Latn" sz="2800" dirty="0" smtClean="0">
                <a:latin typeface="Book Antiqua" pitchFamily="18" charset="0"/>
              </a:rPr>
              <a:t>labyrinthi exitum</a:t>
            </a:r>
            <a:r>
              <a:rPr lang="en-US" sz="2800" dirty="0" smtClean="0">
                <a:latin typeface="Book Antiqua" pitchFamily="18" charset="0"/>
              </a:rPr>
              <a:t>. </a:t>
            </a:r>
            <a:r>
              <a:rPr lang="pt-BR" sz="2800" dirty="0" err="1" smtClean="0">
                <a:latin typeface="Book Antiqua" pitchFamily="18" charset="0"/>
              </a:rPr>
              <a:t>Theseus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Minotaurum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interfecit</a:t>
            </a:r>
            <a:r>
              <a:rPr lang="pt-BR" sz="2800" dirty="0" smtClean="0">
                <a:latin typeface="Book Antiqua" pitchFamily="18" charset="0"/>
              </a:rPr>
              <a:t>. </a:t>
            </a:r>
            <a:r>
              <a:rPr lang="pt-BR" sz="2800" dirty="0" err="1" smtClean="0">
                <a:latin typeface="Book Antiqua" pitchFamily="18" charset="0"/>
              </a:rPr>
              <a:t>Theseus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fidem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Ariadnae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dederat</a:t>
            </a:r>
            <a:r>
              <a:rPr lang="pt-BR" sz="2800" dirty="0" smtClean="0">
                <a:latin typeface="Book Antiqua" pitchFamily="18" charset="0"/>
              </a:rPr>
              <a:t>: in </a:t>
            </a:r>
            <a:r>
              <a:rPr lang="pt-BR" sz="2800" dirty="0" err="1" smtClean="0">
                <a:latin typeface="Book Antiqua" pitchFamily="18" charset="0"/>
              </a:rPr>
              <a:t>matrimonium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eam</a:t>
            </a:r>
            <a:r>
              <a:rPr lang="pt-BR" sz="2800" dirty="0" smtClean="0">
                <a:latin typeface="Book Antiqua" pitchFamily="18" charset="0"/>
              </a:rPr>
              <a:t> </a:t>
            </a:r>
            <a:r>
              <a:rPr lang="pt-BR" sz="2800" dirty="0" err="1" smtClean="0">
                <a:latin typeface="Book Antiqua" pitchFamily="18" charset="0"/>
              </a:rPr>
              <a:t>ducĕre</a:t>
            </a:r>
            <a:r>
              <a:rPr lang="pt-BR" sz="2800" dirty="0" smtClean="0">
                <a:latin typeface="Book Antiqua" pitchFamily="18" charset="0"/>
              </a:rPr>
              <a:t>.</a:t>
            </a:r>
            <a:endParaRPr lang="pt-BR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latin typeface="Book Antiqua" pitchFamily="18" charset="0"/>
              </a:rPr>
              <a:t>Interpretação</a:t>
            </a:r>
            <a:endParaRPr lang="pt-BR" dirty="0">
              <a:latin typeface="Book Antiqua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32156"/>
            <a:ext cx="8229600" cy="5381220"/>
          </a:xfrm>
        </p:spPr>
        <p:txBody>
          <a:bodyPr>
            <a:normAutofit fontScale="85000" lnSpcReduction="10000"/>
          </a:bodyPr>
          <a:lstStyle/>
          <a:p>
            <a:pPr marL="0" indent="0" defTabSz="546100">
              <a:buNone/>
            </a:pPr>
            <a:r>
              <a:rPr lang="pt-BR" dirty="0" smtClean="0">
                <a:latin typeface="Book Antiqua" pitchFamily="18" charset="0"/>
              </a:rPr>
              <a:t>1. 	Responda: </a:t>
            </a:r>
          </a:p>
          <a:p>
            <a:pPr marL="0" indent="0" defTabSz="546100">
              <a:buNone/>
            </a:pPr>
            <a:endParaRPr lang="pt-BR" sz="1200" dirty="0" smtClean="0">
              <a:latin typeface="Book Antiqua" pitchFamily="18" charset="0"/>
            </a:endParaRPr>
          </a:p>
          <a:p>
            <a:pPr marL="514350" indent="-514350" defTabSz="546100">
              <a:buAutoNum type="alphaLcParenR"/>
            </a:pPr>
            <a:r>
              <a:rPr lang="pt-BR" dirty="0" err="1" smtClean="0">
                <a:latin typeface="Book Antiqua" pitchFamily="18" charset="0"/>
              </a:rPr>
              <a:t>Cuius</a:t>
            </a:r>
            <a:r>
              <a:rPr lang="pt-BR" dirty="0" smtClean="0">
                <a:latin typeface="Book Antiqua" pitchFamily="18" charset="0"/>
              </a:rPr>
              <a:t> Ariadna </a:t>
            </a:r>
            <a:r>
              <a:rPr lang="pt-BR" dirty="0" err="1" smtClean="0">
                <a:latin typeface="Book Antiqua" pitchFamily="18" charset="0"/>
              </a:rPr>
              <a:t>erat</a:t>
            </a:r>
            <a:r>
              <a:rPr lang="pt-BR" dirty="0" smtClean="0">
                <a:latin typeface="Book Antiqua" pitchFamily="18" charset="0"/>
              </a:rPr>
              <a:t> filia?</a:t>
            </a:r>
          </a:p>
          <a:p>
            <a:pPr marL="514350" indent="-514350" defTabSz="546100">
              <a:buNone/>
            </a:pPr>
            <a:r>
              <a:rPr lang="pt-BR" dirty="0" smtClean="0">
                <a:latin typeface="Book Antiqua" pitchFamily="18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Ariadna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erat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Minois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filia.</a:t>
            </a: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b) 	Quem Ariadna </a:t>
            </a:r>
            <a:r>
              <a:rPr lang="pt-BR" dirty="0" err="1" smtClean="0">
                <a:latin typeface="Book Antiqua" pitchFamily="18" charset="0"/>
              </a:rPr>
              <a:t>Adamauit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		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Ariadna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adamauit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defTabSz="546100">
              <a:buNone/>
            </a:pPr>
            <a:r>
              <a:rPr lang="en-US" dirty="0" smtClean="0">
                <a:latin typeface="Book Antiqua" pitchFamily="18" charset="0"/>
              </a:rPr>
              <a:t>c) 	Quid </a:t>
            </a:r>
            <a:r>
              <a:rPr lang="en-US" dirty="0" err="1" smtClean="0">
                <a:latin typeface="Book Antiqua" pitchFamily="18" charset="0"/>
              </a:rPr>
              <a:t>Theseo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Ariadna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monstrauit</a:t>
            </a:r>
            <a:r>
              <a:rPr lang="en-US" dirty="0" smtClean="0">
                <a:latin typeface="Book Antiqua" pitchFamily="18" charset="0"/>
              </a:rPr>
              <a:t>?</a:t>
            </a:r>
          </a:p>
          <a:p>
            <a:pPr defTabSz="546100">
              <a:buNone/>
            </a:pP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Ariadna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Theseo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monstrauit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labyrinthi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ok Antiqua" pitchFamily="18" charset="0"/>
              </a:rPr>
              <a:t>exitum</a:t>
            </a:r>
            <a:r>
              <a:rPr lang="en-US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  <a:endParaRPr lang="pt-BR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d) 	Quis </a:t>
            </a:r>
            <a:r>
              <a:rPr lang="pt-BR" dirty="0" err="1" smtClean="0">
                <a:latin typeface="Book Antiqua" pitchFamily="18" charset="0"/>
              </a:rPr>
              <a:t>Minotaurum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interfecit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	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Minotaurum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interfecit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.</a:t>
            </a: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e) 	Quid </a:t>
            </a:r>
            <a:r>
              <a:rPr lang="pt-BR" dirty="0" err="1" smtClean="0">
                <a:latin typeface="Book Antiqua" pitchFamily="18" charset="0"/>
              </a:rPr>
              <a:t>Theseus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Ariadnae</a:t>
            </a:r>
            <a:r>
              <a:rPr lang="pt-BR" dirty="0" smtClean="0">
                <a:latin typeface="Book Antiqua" pitchFamily="18" charset="0"/>
              </a:rPr>
              <a:t> </a:t>
            </a:r>
            <a:r>
              <a:rPr lang="pt-BR" dirty="0" err="1" smtClean="0">
                <a:latin typeface="Book Antiqua" pitchFamily="18" charset="0"/>
              </a:rPr>
              <a:t>promisit</a:t>
            </a:r>
            <a:r>
              <a:rPr lang="pt-BR" dirty="0" smtClean="0">
                <a:latin typeface="Book Antiqua" pitchFamily="18" charset="0"/>
              </a:rPr>
              <a:t>?</a:t>
            </a:r>
          </a:p>
          <a:p>
            <a:pPr defTabSz="546100">
              <a:buNone/>
            </a:pPr>
            <a:r>
              <a:rPr lang="pt-BR" dirty="0" smtClean="0">
                <a:latin typeface="Book Antiqua" pitchFamily="18" charset="0"/>
              </a:rPr>
              <a:t>		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Theseus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promisit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in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matrimonium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pt-BR" dirty="0" err="1" smtClean="0">
                <a:solidFill>
                  <a:srgbClr val="FF0000"/>
                </a:solidFill>
                <a:latin typeface="Book Antiqua" pitchFamily="18" charset="0"/>
              </a:rPr>
              <a:t>eam</a:t>
            </a:r>
            <a:r>
              <a:rPr lang="pt-BR" dirty="0" smtClean="0">
                <a:solidFill>
                  <a:srgbClr val="FF0000"/>
                </a:solidFill>
                <a:latin typeface="Book Antiqua" pitchFamily="18" charset="0"/>
              </a:rPr>
              <a:t> ducere.</a:t>
            </a:r>
          </a:p>
          <a:p>
            <a:pPr marL="514350" indent="-514350">
              <a:buAutoNum type="arabicPlain" startAt="2"/>
            </a:pPr>
            <a:endParaRPr lang="pt-BR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5427"/>
            <a:ext cx="8229600" cy="6143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a-Latn" dirty="0" smtClean="0"/>
              <a:t>These</a:t>
            </a:r>
            <a:r>
              <a:rPr lang="la-Latn" dirty="0" smtClean="0">
                <a:solidFill>
                  <a:srgbClr val="FF0000"/>
                </a:solidFill>
              </a:rPr>
              <a:t>us </a:t>
            </a:r>
            <a:r>
              <a:rPr lang="la-Latn" dirty="0" smtClean="0"/>
              <a:t>posteaquam Cret</a:t>
            </a:r>
            <a:r>
              <a:rPr lang="la-Latn" dirty="0" smtClean="0">
                <a:solidFill>
                  <a:srgbClr val="0070C0"/>
                </a:solidFill>
              </a:rPr>
              <a:t>am</a:t>
            </a:r>
            <a:r>
              <a:rPr lang="la-Latn" dirty="0" smtClean="0"/>
              <a:t> ueni</a:t>
            </a:r>
            <a:r>
              <a:rPr lang="la-Latn" u="sng" dirty="0" smtClean="0"/>
              <a:t>t</a:t>
            </a:r>
            <a:r>
              <a:rPr lang="la-Latn" dirty="0" smtClean="0"/>
              <a:t>, </a:t>
            </a:r>
            <a:r>
              <a:rPr lang="pt-BR" dirty="0" smtClean="0"/>
              <a:t>Ariadn</a:t>
            </a: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– 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6037076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Depois que </a:t>
            </a:r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 chegou a Creta,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14366" y="3952467"/>
            <a:ext cx="8229600" cy="6143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pt-BR" sz="3200" dirty="0" err="1" smtClean="0"/>
              <a:t>Mino</a:t>
            </a:r>
            <a:r>
              <a:rPr lang="pt-BR" sz="3200" dirty="0" err="1" smtClean="0">
                <a:solidFill>
                  <a:srgbClr val="FF9900"/>
                </a:solidFill>
              </a:rPr>
              <a:t>is</a:t>
            </a:r>
            <a:r>
              <a:rPr lang="pt-BR" sz="3200" dirty="0" smtClean="0"/>
              <a:t> fili</a:t>
            </a:r>
            <a:r>
              <a:rPr lang="pt-BR" sz="3200" dirty="0" smtClean="0">
                <a:solidFill>
                  <a:srgbClr val="FF0000"/>
                </a:solidFill>
              </a:rPr>
              <a:t>a</a:t>
            </a:r>
            <a:r>
              <a:rPr lang="pt-BR" sz="3200" dirty="0" smtClean="0"/>
              <a:t> – </a:t>
            </a:r>
            <a:r>
              <a:rPr lang="pt-BR" sz="3200" dirty="0" err="1" smtClean="0"/>
              <a:t>e</a:t>
            </a:r>
            <a:r>
              <a:rPr lang="pt-BR" sz="3200" dirty="0" err="1" smtClean="0">
                <a:solidFill>
                  <a:srgbClr val="0070C0"/>
                </a:solidFill>
              </a:rPr>
              <a:t>um</a:t>
            </a:r>
            <a:r>
              <a:rPr lang="pt-BR" sz="3200" dirty="0" smtClean="0"/>
              <a:t> </a:t>
            </a:r>
            <a:r>
              <a:rPr lang="pt-BR" sz="3200" dirty="0" err="1" smtClean="0"/>
              <a:t>adamaui</a:t>
            </a:r>
            <a:r>
              <a:rPr lang="pt-BR" sz="3200" u="sng" dirty="0" err="1" smtClean="0"/>
              <a:t>t</a:t>
            </a:r>
            <a:r>
              <a:rPr lang="pt-BR" sz="3200" dirty="0" smtClean="0"/>
              <a:t>. 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71472" y="6372036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Ariadne – filha de </a:t>
            </a:r>
            <a:r>
              <a:rPr lang="pt-BR" dirty="0" err="1" smtClean="0">
                <a:solidFill>
                  <a:srgbClr val="7030A0"/>
                </a:solidFill>
              </a:rPr>
              <a:t>Minos</a:t>
            </a:r>
            <a:r>
              <a:rPr lang="pt-BR" dirty="0" smtClean="0">
                <a:solidFill>
                  <a:srgbClr val="7030A0"/>
                </a:solidFill>
              </a:rPr>
              <a:t> – o amou profundamente.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131840" y="28501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uĕnio</a:t>
            </a:r>
            <a:r>
              <a:rPr lang="pt-BR" b="1" dirty="0" smtClean="0"/>
              <a:t>, -is, -ire, </a:t>
            </a:r>
            <a:r>
              <a:rPr lang="pt-BR" b="1" dirty="0" err="1" smtClean="0"/>
              <a:t>uēni</a:t>
            </a:r>
            <a:r>
              <a:rPr lang="pt-BR" b="1" dirty="0" smtClean="0"/>
              <a:t>: </a:t>
            </a:r>
            <a:r>
              <a:rPr lang="pt-BR" dirty="0" smtClean="0"/>
              <a:t>chegar, vir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39552" y="127050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Theseus</a:t>
            </a:r>
            <a:r>
              <a:rPr lang="pt-BR" b="1" dirty="0" smtClean="0"/>
              <a:t>, -i: </a:t>
            </a:r>
            <a:r>
              <a:rPr lang="pt-BR" dirty="0" err="1" smtClean="0"/>
              <a:t>Teseu</a:t>
            </a:r>
            <a:r>
              <a:rPr lang="pt-BR" dirty="0" smtClean="0"/>
              <a:t> (rei de Atenas)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915816" y="1065510"/>
            <a:ext cx="350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Creta, -</a:t>
            </a:r>
            <a:r>
              <a:rPr lang="pt-BR" b="1" dirty="0" err="1" smtClean="0"/>
              <a:t>ae</a:t>
            </a:r>
            <a:r>
              <a:rPr lang="pt-BR" b="1" dirty="0" smtClean="0"/>
              <a:t>:</a:t>
            </a:r>
            <a:r>
              <a:rPr lang="pt-BR" dirty="0" smtClean="0"/>
              <a:t> Creta (</a:t>
            </a:r>
            <a:r>
              <a:rPr lang="pt-BR" i="1" dirty="0" err="1" smtClean="0"/>
              <a:t>Cretam</a:t>
            </a:r>
            <a:r>
              <a:rPr lang="pt-BR" i="1" dirty="0" smtClean="0"/>
              <a:t> </a:t>
            </a:r>
            <a:r>
              <a:rPr lang="pt-BR" dirty="0" smtClean="0"/>
              <a:t>é acusativo, complemento de direção de </a:t>
            </a:r>
            <a:r>
              <a:rPr lang="pt-BR" i="1" dirty="0" err="1" smtClean="0"/>
              <a:t>uenit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71472" y="2856418"/>
            <a:ext cx="242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posteaquam</a:t>
            </a:r>
            <a:r>
              <a:rPr lang="pt-BR" b="1" dirty="0" smtClean="0"/>
              <a:t>:</a:t>
            </a:r>
            <a:r>
              <a:rPr lang="pt-BR" dirty="0" smtClean="0"/>
              <a:t> (conj.) depois que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286380" y="321645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adămo</a:t>
            </a:r>
            <a:r>
              <a:rPr lang="pt-BR" b="1" dirty="0" smtClean="0"/>
              <a:t>, -as, -are, -</a:t>
            </a:r>
            <a:r>
              <a:rPr lang="pt-BR" b="1" dirty="0" err="1" smtClean="0"/>
              <a:t>aui</a:t>
            </a:r>
            <a:r>
              <a:rPr lang="pt-BR" b="1" dirty="0" smtClean="0"/>
              <a:t>: </a:t>
            </a:r>
            <a:r>
              <a:rPr lang="pt-BR" dirty="0" smtClean="0"/>
              <a:t>amar profundamente, começar a amar 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429388" y="113751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 (filha de </a:t>
            </a:r>
            <a:r>
              <a:rPr lang="pt-BR" dirty="0" err="1" smtClean="0"/>
              <a:t>Minos</a:t>
            </a:r>
            <a:r>
              <a:rPr lang="pt-BR" dirty="0" smtClean="0"/>
              <a:t>). Também </a:t>
            </a:r>
            <a:r>
              <a:rPr lang="pt-BR" i="1" dirty="0" smtClean="0"/>
              <a:t>Ariadne, -</a:t>
            </a:r>
            <a:r>
              <a:rPr lang="pt-BR" i="1" dirty="0" err="1" smtClean="0"/>
              <a:t>es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002206" y="4726885"/>
            <a:ext cx="352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eum</a:t>
            </a:r>
            <a:r>
              <a:rPr lang="pt-BR" b="1" dirty="0" smtClean="0"/>
              <a:t>: </a:t>
            </a:r>
            <a:r>
              <a:rPr lang="pt-BR" dirty="0" smtClean="0"/>
              <a:t>(</a:t>
            </a:r>
            <a:r>
              <a:rPr lang="pt-BR" dirty="0" err="1" smtClean="0"/>
              <a:t>acu</a:t>
            </a:r>
            <a:r>
              <a:rPr lang="pt-BR" dirty="0" smtClean="0"/>
              <a:t>. 2ª </a:t>
            </a:r>
            <a:r>
              <a:rPr lang="pt-BR" dirty="0" err="1" smtClean="0"/>
              <a:t>decl</a:t>
            </a:r>
            <a:r>
              <a:rPr lang="pt-BR" dirty="0" smtClean="0"/>
              <a:t>.) ele, aquele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352292" y="4738285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filia,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filha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28596" y="5158933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Minos</a:t>
            </a:r>
            <a:r>
              <a:rPr lang="pt-BR" b="1" dirty="0" smtClean="0"/>
              <a:t>, -</a:t>
            </a:r>
            <a:r>
              <a:rPr lang="pt-BR" b="1" dirty="0" err="1" smtClean="0"/>
              <a:t>ois</a:t>
            </a:r>
            <a:r>
              <a:rPr lang="pt-BR" b="1" dirty="0" smtClean="0"/>
              <a:t>: </a:t>
            </a:r>
            <a:r>
              <a:rPr lang="pt-BR" dirty="0" err="1" smtClean="0"/>
              <a:t>Minos</a:t>
            </a:r>
            <a:r>
              <a:rPr lang="pt-BR" dirty="0" smtClean="0"/>
              <a:t> (rei de Creta, pai de Ariadne)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28686"/>
          </a:xfrm>
        </p:spPr>
        <p:txBody>
          <a:bodyPr>
            <a:normAutofit/>
          </a:bodyPr>
          <a:lstStyle/>
          <a:p>
            <a:pPr marL="0" indent="0" algn="l" defTabSz="546100"/>
            <a:r>
              <a:rPr lang="pt-BR" sz="2700" dirty="0" smtClean="0">
                <a:latin typeface="Book Antiqua" pitchFamily="18" charset="0"/>
              </a:rPr>
              <a:t>2. </a:t>
            </a:r>
            <a:r>
              <a:rPr lang="pt-BR" sz="2700" dirty="0">
                <a:latin typeface="Book Antiqua" pitchFamily="18" charset="0"/>
              </a:rPr>
              <a:t>	</a:t>
            </a:r>
            <a:r>
              <a:rPr lang="pt-BR" sz="2700" dirty="0" smtClean="0">
                <a:latin typeface="Book Antiqua" pitchFamily="18" charset="0"/>
              </a:rPr>
              <a:t>Verta o texto ao português. </a:t>
            </a:r>
            <a:endParaRPr lang="pt-BR" sz="27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0" grpId="0" build="p"/>
      <p:bldP spid="20" grpId="0"/>
      <p:bldP spid="27" grpId="0"/>
      <p:bldP spid="14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6143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Ideo</a:t>
            </a:r>
            <a:r>
              <a:rPr lang="en-US" dirty="0" smtClean="0"/>
              <a:t> e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fratr</a:t>
            </a:r>
            <a:r>
              <a:rPr lang="en-US" dirty="0" err="1" smtClean="0">
                <a:solidFill>
                  <a:srgbClr val="0070C0"/>
                </a:solidFill>
              </a:rPr>
              <a:t>em</a:t>
            </a:r>
            <a:r>
              <a:rPr lang="en-US" dirty="0" smtClean="0"/>
              <a:t> </a:t>
            </a:r>
            <a:r>
              <a:rPr lang="en-US" dirty="0" err="1" smtClean="0"/>
              <a:t>prodidi</a:t>
            </a:r>
            <a:r>
              <a:rPr lang="en-US" u="sng" dirty="0" err="1" smtClean="0"/>
              <a:t>t</a:t>
            </a:r>
            <a:r>
              <a:rPr lang="en-US" dirty="0" smtClean="0"/>
              <a:t> et </a:t>
            </a:r>
            <a:r>
              <a:rPr lang="en-US" dirty="0" err="1" smtClean="0"/>
              <a:t>hospit</a:t>
            </a:r>
            <a:r>
              <a:rPr lang="en-US" dirty="0" err="1" smtClean="0">
                <a:solidFill>
                  <a:srgbClr val="0070C0"/>
                </a:solidFill>
              </a:rPr>
              <a:t>em</a:t>
            </a:r>
            <a:r>
              <a:rPr lang="en-US" dirty="0" smtClean="0"/>
              <a:t> </a:t>
            </a:r>
            <a:r>
              <a:rPr lang="en-US" dirty="0" err="1" smtClean="0"/>
              <a:t>seruaui</a:t>
            </a:r>
            <a:r>
              <a:rPr lang="en-US" u="sng" dirty="0" err="1" smtClean="0"/>
              <a:t>t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472" y="586798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Por essa razão, ela traiu o irmão e salvou o estrangeiro.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14366" y="3286124"/>
            <a:ext cx="8229600" cy="6143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None/>
            </a:pPr>
            <a:r>
              <a:rPr lang="en-US" sz="3200" dirty="0" err="1" smtClean="0"/>
              <a:t>Ariadn</a:t>
            </a:r>
            <a:r>
              <a:rPr lang="en-US" sz="3200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</a:t>
            </a:r>
            <a:r>
              <a:rPr lang="en-US" sz="3200" dirty="0" err="1" smtClean="0"/>
              <a:t>enim</a:t>
            </a:r>
            <a:r>
              <a:rPr lang="en-US" sz="3200" dirty="0" smtClean="0"/>
              <a:t> </a:t>
            </a:r>
            <a:r>
              <a:rPr lang="en-US" sz="3200" dirty="0" err="1" smtClean="0"/>
              <a:t>These</a:t>
            </a:r>
            <a:r>
              <a:rPr lang="en-US" sz="3200" dirty="0" err="1" smtClean="0">
                <a:solidFill>
                  <a:srgbClr val="7030A0"/>
                </a:solidFill>
              </a:rPr>
              <a:t>o</a:t>
            </a:r>
            <a:r>
              <a:rPr lang="en-US" sz="3200" dirty="0" smtClean="0"/>
              <a:t> </a:t>
            </a:r>
            <a:r>
              <a:rPr lang="en-US" sz="3200" dirty="0" err="1" smtClean="0"/>
              <a:t>monstraui</a:t>
            </a:r>
            <a:r>
              <a:rPr lang="en-US" sz="3200" u="sng" dirty="0" err="1" smtClean="0"/>
              <a:t>t</a:t>
            </a:r>
            <a:r>
              <a:rPr lang="en-US" sz="3200" dirty="0" smtClean="0"/>
              <a:t> </a:t>
            </a:r>
            <a:r>
              <a:rPr lang="la-Latn" sz="3200" dirty="0" smtClean="0"/>
              <a:t>labyrinth</a:t>
            </a:r>
            <a:r>
              <a:rPr lang="la-Latn" sz="3200" dirty="0" smtClean="0">
                <a:solidFill>
                  <a:srgbClr val="FF9900"/>
                </a:solidFill>
              </a:rPr>
              <a:t>i</a:t>
            </a:r>
            <a:r>
              <a:rPr lang="la-Latn" sz="3200" dirty="0" smtClean="0"/>
              <a:t> exit</a:t>
            </a:r>
            <a:r>
              <a:rPr lang="la-Latn" sz="3200" dirty="0" smtClean="0">
                <a:solidFill>
                  <a:srgbClr val="0070C0"/>
                </a:solidFill>
              </a:rPr>
              <a:t>um</a:t>
            </a:r>
            <a:r>
              <a:rPr lang="en-US" sz="3200" dirty="0" smtClean="0"/>
              <a:t>.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71472" y="620294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Ariadne, na verdade, mostrou a saída do labirinto a </a:t>
            </a:r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572000" y="14285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prodo</a:t>
            </a:r>
            <a:r>
              <a:rPr lang="pt-BR" b="1" dirty="0" smtClean="0"/>
              <a:t>, -is, -</a:t>
            </a:r>
            <a:r>
              <a:rPr lang="pt-BR" b="1" dirty="0" err="1" smtClean="0"/>
              <a:t>ĕre</a:t>
            </a:r>
            <a:r>
              <a:rPr lang="pt-BR" b="1" dirty="0" smtClean="0"/>
              <a:t>, </a:t>
            </a:r>
            <a:r>
              <a:rPr lang="pt-BR" b="1" dirty="0" err="1" smtClean="0"/>
              <a:t>prodĭdi</a:t>
            </a:r>
            <a:r>
              <a:rPr lang="pt-BR" b="1" dirty="0" smtClean="0"/>
              <a:t>: </a:t>
            </a:r>
            <a:r>
              <a:rPr lang="pt-BR" dirty="0" smtClean="0"/>
              <a:t>trair, atraiçoar, entregar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40892" y="2857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ea</a:t>
            </a:r>
            <a:r>
              <a:rPr lang="pt-BR" b="1" dirty="0" smtClean="0"/>
              <a:t>: </a:t>
            </a:r>
            <a:r>
              <a:rPr lang="pt-BR" dirty="0" smtClean="0"/>
              <a:t>(nom. 1ª </a:t>
            </a:r>
            <a:r>
              <a:rPr lang="pt-BR" dirty="0" err="1" smtClean="0"/>
              <a:t>decl</a:t>
            </a:r>
            <a:r>
              <a:rPr lang="pt-BR" dirty="0" smtClean="0"/>
              <a:t>.) ela, aquela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85786" y="2000240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frater</a:t>
            </a:r>
            <a:r>
              <a:rPr lang="pt-BR" b="1" dirty="0" smtClean="0"/>
              <a:t>, -</a:t>
            </a:r>
            <a:r>
              <a:rPr lang="pt-BR" b="1" dirty="0" err="1" smtClean="0"/>
              <a:t>tris</a:t>
            </a:r>
            <a:r>
              <a:rPr lang="pt-BR" b="1" dirty="0" smtClean="0"/>
              <a:t>: </a:t>
            </a:r>
            <a:r>
              <a:rPr lang="pt-BR" dirty="0" smtClean="0"/>
              <a:t>(m) irmão (</a:t>
            </a:r>
            <a:r>
              <a:rPr lang="pt-BR" i="1" dirty="0" err="1" smtClean="0"/>
              <a:t>frater</a:t>
            </a:r>
            <a:r>
              <a:rPr lang="pt-BR" dirty="0" smtClean="0"/>
              <a:t> aqui se refere ao </a:t>
            </a:r>
            <a:r>
              <a:rPr lang="pt-BR" dirty="0" err="1" smtClean="0"/>
              <a:t>Minotauro</a:t>
            </a:r>
            <a:r>
              <a:rPr lang="pt-BR" dirty="0" smtClean="0"/>
              <a:t>, irmão de Ariadne)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28596" y="21429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ideo</a:t>
            </a:r>
            <a:r>
              <a:rPr lang="pt-BR" b="1" dirty="0" smtClean="0"/>
              <a:t>: </a:t>
            </a:r>
            <a:r>
              <a:rPr lang="pt-BR" dirty="0" smtClean="0"/>
              <a:t>(adv.) por este motivo, por isso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6578" y="14285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seruo</a:t>
            </a:r>
            <a:r>
              <a:rPr lang="pt-BR" b="1" dirty="0" smtClean="0"/>
              <a:t>, -as, -are, -</a:t>
            </a:r>
            <a:r>
              <a:rPr lang="pt-BR" b="1" dirty="0" err="1" smtClean="0"/>
              <a:t>aui</a:t>
            </a:r>
            <a:r>
              <a:rPr lang="pt-BR" b="1" dirty="0" smtClean="0"/>
              <a:t>: </a:t>
            </a:r>
            <a:r>
              <a:rPr lang="pt-BR" dirty="0" smtClean="0"/>
              <a:t>salvar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929190" y="200024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hospes</a:t>
            </a:r>
            <a:r>
              <a:rPr lang="pt-BR" b="1" dirty="0" smtClean="0"/>
              <a:t>, </a:t>
            </a:r>
            <a:r>
              <a:rPr lang="pt-BR" b="1" dirty="0" err="1" smtClean="0"/>
              <a:t>hospitis</a:t>
            </a:r>
            <a:r>
              <a:rPr lang="pt-BR" b="1" dirty="0" smtClean="0"/>
              <a:t>: </a:t>
            </a:r>
            <a:r>
              <a:rPr lang="pt-BR" dirty="0" smtClean="0"/>
              <a:t>estrangeiro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857620" y="400050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monstro, -as, -are, </a:t>
            </a:r>
            <a:r>
              <a:rPr lang="pt-BR" b="1" dirty="0" err="1" smtClean="0"/>
              <a:t>monstraui</a:t>
            </a:r>
            <a:r>
              <a:rPr lang="pt-BR" b="1" dirty="0" smtClean="0"/>
              <a:t>: </a:t>
            </a:r>
            <a:r>
              <a:rPr lang="pt-BR" dirty="0" smtClean="0"/>
              <a:t>mostrar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09216" y="40719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143768" y="407194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exitus</a:t>
            </a:r>
            <a:r>
              <a:rPr lang="pt-BR" b="1" dirty="0" smtClean="0"/>
              <a:t>, -us:</a:t>
            </a:r>
            <a:r>
              <a:rPr lang="pt-BR" dirty="0" smtClean="0"/>
              <a:t> (m) saída, escapatória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286380" y="4854371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labyrinthus</a:t>
            </a:r>
            <a:r>
              <a:rPr lang="pt-BR" b="1" dirty="0" smtClean="0"/>
              <a:t>, -i:</a:t>
            </a:r>
            <a:r>
              <a:rPr lang="pt-BR" dirty="0" smtClean="0"/>
              <a:t> labirinto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071670" y="414338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Theseus</a:t>
            </a:r>
            <a:r>
              <a:rPr lang="pt-BR" b="1" dirty="0" smtClean="0"/>
              <a:t>, -i: </a:t>
            </a:r>
            <a:r>
              <a:rPr lang="pt-BR" dirty="0" err="1" smtClean="0"/>
              <a:t>Teseu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71538" y="4925809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enim</a:t>
            </a:r>
            <a:r>
              <a:rPr lang="pt-BR" b="1" dirty="0" smtClean="0"/>
              <a:t>: </a:t>
            </a:r>
            <a:r>
              <a:rPr lang="pt-BR" dirty="0" smtClean="0"/>
              <a:t>(adv.) na verdade, na realidade, de fato, então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0" grpId="0" build="p"/>
      <p:bldP spid="20" grpId="0"/>
      <p:bldP spid="27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61435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err="1" smtClean="0"/>
              <a:t>These</a:t>
            </a:r>
            <a:r>
              <a:rPr lang="pt-BR" dirty="0" err="1" smtClean="0">
                <a:solidFill>
                  <a:srgbClr val="FF0000"/>
                </a:solidFill>
              </a:rPr>
              <a:t>us</a:t>
            </a:r>
            <a:r>
              <a:rPr lang="pt-BR" dirty="0" smtClean="0"/>
              <a:t> </a:t>
            </a:r>
            <a:r>
              <a:rPr lang="pt-BR" dirty="0" err="1" smtClean="0"/>
              <a:t>Minotaur</a:t>
            </a:r>
            <a:r>
              <a:rPr lang="pt-BR" dirty="0" err="1" smtClean="0">
                <a:solidFill>
                  <a:srgbClr val="0070C0"/>
                </a:solidFill>
              </a:rPr>
              <a:t>um</a:t>
            </a:r>
            <a:r>
              <a:rPr lang="pt-BR" dirty="0" smtClean="0"/>
              <a:t> </a:t>
            </a:r>
            <a:r>
              <a:rPr lang="pt-BR" dirty="0" err="1" smtClean="0"/>
              <a:t>interfeci</a:t>
            </a:r>
            <a:r>
              <a:rPr lang="pt-BR" u="sng" dirty="0" err="1" smtClean="0"/>
              <a:t>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586798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 matou o </a:t>
            </a:r>
            <a:r>
              <a:rPr lang="pt-BR" dirty="0" err="1" smtClean="0">
                <a:solidFill>
                  <a:srgbClr val="7030A0"/>
                </a:solidFill>
              </a:rPr>
              <a:t>Minotauro</a:t>
            </a:r>
            <a:r>
              <a:rPr lang="pt-BR" dirty="0" smtClean="0">
                <a:solidFill>
                  <a:srgbClr val="7030A0"/>
                </a:solidFill>
              </a:rPr>
              <a:t>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14366" y="3429000"/>
            <a:ext cx="8729634" cy="10715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pt-BR" sz="3200" dirty="0" err="1" smtClean="0"/>
              <a:t>These</a:t>
            </a:r>
            <a:r>
              <a:rPr lang="pt-BR" sz="3200" dirty="0" err="1" smtClean="0">
                <a:solidFill>
                  <a:srgbClr val="FF0000"/>
                </a:solidFill>
              </a:rPr>
              <a:t>us</a:t>
            </a:r>
            <a:r>
              <a:rPr lang="pt-BR" sz="3200" dirty="0" smtClean="0"/>
              <a:t> </a:t>
            </a:r>
            <a:r>
              <a:rPr lang="pt-BR" sz="3200" dirty="0" err="1" smtClean="0"/>
              <a:t>fid</a:t>
            </a:r>
            <a:r>
              <a:rPr lang="pt-BR" sz="3200" dirty="0" err="1" smtClean="0">
                <a:solidFill>
                  <a:srgbClr val="0070C0"/>
                </a:solidFill>
              </a:rPr>
              <a:t>em</a:t>
            </a:r>
            <a:r>
              <a:rPr lang="pt-BR" sz="3200" dirty="0" smtClean="0"/>
              <a:t> </a:t>
            </a:r>
            <a:r>
              <a:rPr lang="pt-BR" sz="3200" dirty="0" err="1" smtClean="0"/>
              <a:t>Ariadn</a:t>
            </a:r>
            <a:r>
              <a:rPr lang="pt-BR" sz="3200" dirty="0" err="1" smtClean="0">
                <a:solidFill>
                  <a:srgbClr val="7030A0"/>
                </a:solidFill>
              </a:rPr>
              <a:t>ae</a:t>
            </a:r>
            <a:r>
              <a:rPr lang="pt-BR" sz="3200" dirty="0" smtClean="0"/>
              <a:t> </a:t>
            </a:r>
            <a:r>
              <a:rPr lang="pt-BR" sz="3200" dirty="0" err="1" smtClean="0"/>
              <a:t>dedera</a:t>
            </a:r>
            <a:r>
              <a:rPr lang="pt-BR" sz="3200" u="sng" dirty="0" err="1" smtClean="0"/>
              <a:t>t</a:t>
            </a:r>
            <a:r>
              <a:rPr lang="pt-BR" sz="3200" dirty="0" smtClean="0"/>
              <a:t>: </a:t>
            </a:r>
          </a:p>
          <a:p>
            <a:pPr>
              <a:buNone/>
            </a:pPr>
            <a:r>
              <a:rPr lang="pt-BR" sz="3200" dirty="0" smtClean="0"/>
              <a:t>in </a:t>
            </a:r>
            <a:r>
              <a:rPr lang="pt-BR" sz="3200" dirty="0" err="1" smtClean="0"/>
              <a:t>matrimonium</a:t>
            </a:r>
            <a:r>
              <a:rPr lang="pt-BR" sz="3200" dirty="0" smtClean="0"/>
              <a:t> </a:t>
            </a:r>
            <a:r>
              <a:rPr lang="pt-BR" sz="3200" dirty="0" err="1" smtClean="0"/>
              <a:t>eam</a:t>
            </a:r>
            <a:r>
              <a:rPr lang="pt-BR" sz="3200" dirty="0" smtClean="0"/>
              <a:t> </a:t>
            </a:r>
            <a:r>
              <a:rPr lang="pt-BR" sz="3200" dirty="0" err="1" smtClean="0"/>
              <a:t>ducĕre</a:t>
            </a:r>
            <a:r>
              <a:rPr lang="pt-BR" sz="3200" dirty="0" smtClean="0"/>
              <a:t>.</a:t>
            </a:r>
            <a:endParaRPr lang="pt-BR" sz="3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39552" y="620294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rgbClr val="7030A0"/>
                </a:solidFill>
              </a:rPr>
              <a:t>Teseu</a:t>
            </a:r>
            <a:r>
              <a:rPr lang="pt-BR" dirty="0" smtClean="0">
                <a:solidFill>
                  <a:srgbClr val="7030A0"/>
                </a:solidFill>
              </a:rPr>
              <a:t> ofereceu sua palavra a Ariadne: conduzi-la para o matrimônio.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572000" y="63077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interficio</a:t>
            </a:r>
            <a:r>
              <a:rPr lang="pt-BR" b="1" dirty="0" smtClean="0"/>
              <a:t>, -is, -</a:t>
            </a:r>
            <a:r>
              <a:rPr lang="pt-BR" b="1" dirty="0" err="1" smtClean="0"/>
              <a:t>ĕre</a:t>
            </a:r>
            <a:r>
              <a:rPr lang="pt-BR" b="1" dirty="0" smtClean="0"/>
              <a:t>, -</a:t>
            </a:r>
            <a:r>
              <a:rPr lang="pt-BR" b="1" dirty="0" err="1" smtClean="0"/>
              <a:t>feci</a:t>
            </a:r>
            <a:r>
              <a:rPr lang="pt-BR" b="1" dirty="0" smtClean="0"/>
              <a:t>: </a:t>
            </a:r>
            <a:r>
              <a:rPr lang="pt-BR" dirty="0" smtClean="0"/>
              <a:t>matar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21429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Theseus</a:t>
            </a:r>
            <a:r>
              <a:rPr lang="pt-BR" b="1" dirty="0" smtClean="0"/>
              <a:t>, -i: </a:t>
            </a:r>
            <a:r>
              <a:rPr lang="pt-BR" dirty="0" err="1" smtClean="0"/>
              <a:t>Teseu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71604" y="64291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Minotaurus</a:t>
            </a:r>
            <a:r>
              <a:rPr lang="pt-BR" b="1" dirty="0" smtClean="0"/>
              <a:t>, -i:</a:t>
            </a:r>
            <a:r>
              <a:rPr lang="pt-BR" dirty="0" smtClean="0"/>
              <a:t> </a:t>
            </a:r>
            <a:r>
              <a:rPr lang="pt-BR" dirty="0" err="1" smtClean="0"/>
              <a:t>Minotauro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9190" y="2143116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do, das, </a:t>
            </a:r>
            <a:r>
              <a:rPr lang="pt-BR" b="1" dirty="0" err="1" smtClean="0"/>
              <a:t>dare</a:t>
            </a:r>
            <a:r>
              <a:rPr lang="pt-BR" b="1" dirty="0" smtClean="0"/>
              <a:t>, </a:t>
            </a:r>
            <a:r>
              <a:rPr lang="pt-BR" b="1" dirty="0" err="1" smtClean="0"/>
              <a:t>dedi</a:t>
            </a:r>
            <a:r>
              <a:rPr lang="pt-BR" b="1" dirty="0" smtClean="0"/>
              <a:t>:</a:t>
            </a:r>
            <a:r>
              <a:rPr lang="pt-BR" dirty="0" smtClean="0"/>
              <a:t> oferecer, apresentar, conceder (</a:t>
            </a:r>
            <a:r>
              <a:rPr lang="pt-BR" i="1" dirty="0" err="1" smtClean="0"/>
              <a:t>dare</a:t>
            </a:r>
            <a:r>
              <a:rPr lang="pt-BR" i="1" dirty="0" smtClean="0"/>
              <a:t> </a:t>
            </a:r>
            <a:r>
              <a:rPr lang="pt-BR" i="1" dirty="0" err="1" smtClean="0"/>
              <a:t>fidem</a:t>
            </a:r>
            <a:r>
              <a:rPr lang="pt-BR" dirty="0" smtClean="0"/>
              <a:t> = empenhar sua palavra)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5536" y="264318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Theseus</a:t>
            </a:r>
            <a:r>
              <a:rPr lang="pt-BR" b="1" dirty="0" smtClean="0"/>
              <a:t>, -i: </a:t>
            </a:r>
            <a:r>
              <a:rPr lang="pt-BR" dirty="0" err="1" smtClean="0"/>
              <a:t>Teseu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214546" y="207167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fides</a:t>
            </a:r>
            <a:r>
              <a:rPr lang="pt-BR" b="1" dirty="0" smtClean="0"/>
              <a:t>, -</a:t>
            </a:r>
            <a:r>
              <a:rPr lang="pt-BR" b="1" dirty="0" err="1" smtClean="0"/>
              <a:t>ei</a:t>
            </a:r>
            <a:r>
              <a:rPr lang="pt-BR" b="1" dirty="0" smtClean="0"/>
              <a:t>:</a:t>
            </a:r>
            <a:r>
              <a:rPr lang="pt-BR" dirty="0" smtClean="0"/>
              <a:t> garantia, juramento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366946" y="277391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Ariadna, -</a:t>
            </a:r>
            <a:r>
              <a:rPr lang="pt-BR" b="1" dirty="0" err="1" smtClean="0"/>
              <a:t>ae</a:t>
            </a:r>
            <a:r>
              <a:rPr lang="pt-BR" b="1" dirty="0" smtClean="0"/>
              <a:t>: </a:t>
            </a:r>
            <a:r>
              <a:rPr lang="pt-BR" dirty="0" smtClean="0"/>
              <a:t>Ariadne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714876" y="464344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duco</a:t>
            </a:r>
            <a:r>
              <a:rPr lang="pt-BR" b="1" dirty="0" smtClean="0"/>
              <a:t>, -is, -</a:t>
            </a:r>
            <a:r>
              <a:rPr lang="pt-BR" b="1" dirty="0" err="1" smtClean="0"/>
              <a:t>ĕre</a:t>
            </a:r>
            <a:r>
              <a:rPr lang="pt-BR" b="1" dirty="0" smtClean="0"/>
              <a:t>, </a:t>
            </a:r>
            <a:r>
              <a:rPr lang="pt-BR" b="1" dirty="0" err="1" smtClean="0"/>
              <a:t>duxi</a:t>
            </a:r>
            <a:r>
              <a:rPr lang="pt-BR" b="1" dirty="0" smtClean="0"/>
              <a:t>: </a:t>
            </a:r>
            <a:r>
              <a:rPr lang="pt-BR" dirty="0" smtClean="0"/>
              <a:t>conduzir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857488" y="457200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eam</a:t>
            </a:r>
            <a:r>
              <a:rPr lang="pt-BR" b="1" dirty="0" smtClean="0"/>
              <a:t>: </a:t>
            </a:r>
            <a:r>
              <a:rPr lang="pt-BR" dirty="0" smtClean="0"/>
              <a:t>(</a:t>
            </a:r>
            <a:r>
              <a:rPr lang="pt-BR" dirty="0" err="1" smtClean="0"/>
              <a:t>acu</a:t>
            </a:r>
            <a:r>
              <a:rPr lang="pt-BR" dirty="0" smtClean="0"/>
              <a:t>. 1ª </a:t>
            </a:r>
            <a:r>
              <a:rPr lang="pt-BR" dirty="0" err="1" smtClean="0"/>
              <a:t>decl</a:t>
            </a:r>
            <a:r>
              <a:rPr lang="pt-BR" dirty="0" smtClean="0"/>
              <a:t>.) ela, aquela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13776" y="457200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in: </a:t>
            </a:r>
            <a:r>
              <a:rPr lang="pt-BR" dirty="0" smtClean="0"/>
              <a:t>(prep.) em (com </a:t>
            </a:r>
            <a:r>
              <a:rPr lang="pt-BR" dirty="0" err="1" smtClean="0"/>
              <a:t>abl</a:t>
            </a:r>
            <a:r>
              <a:rPr lang="pt-BR" dirty="0" smtClean="0"/>
              <a:t>.); para (com </a:t>
            </a:r>
            <a:r>
              <a:rPr lang="pt-BR" dirty="0" err="1" smtClean="0"/>
              <a:t>acus</a:t>
            </a:r>
            <a:r>
              <a:rPr lang="pt-BR" dirty="0" smtClean="0"/>
              <a:t>.)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143504" y="514351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matrimonium</a:t>
            </a:r>
            <a:r>
              <a:rPr lang="pt-BR" b="1" dirty="0" smtClean="0"/>
              <a:t>, -ii: </a:t>
            </a:r>
            <a:r>
              <a:rPr lang="pt-BR" dirty="0" smtClean="0"/>
              <a:t>casamento, matrimônio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0" grpId="0" build="p"/>
      <p:bldP spid="20" grpId="0"/>
      <p:bldP spid="27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445224"/>
            <a:ext cx="9144000" cy="1197322"/>
          </a:xfrm>
        </p:spPr>
        <p:txBody>
          <a:bodyPr>
            <a:normAutofit/>
          </a:bodyPr>
          <a:lstStyle/>
          <a:p>
            <a:r>
              <a:rPr lang="pt-BR" sz="2700" b="1" dirty="0" smtClean="0">
                <a:solidFill>
                  <a:schemeClr val="bg1"/>
                </a:solidFill>
                <a:latin typeface="Book Antiqua" pitchFamily="18" charset="0"/>
              </a:rPr>
              <a:t>Texto 2:</a:t>
            </a:r>
            <a:br>
              <a:rPr lang="pt-BR" sz="27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Ariadne (HIGINO, </a:t>
            </a:r>
            <a:r>
              <a:rPr lang="pt-BR" sz="2800" b="1" i="1" dirty="0" err="1" smtClean="0">
                <a:solidFill>
                  <a:schemeClr val="bg1"/>
                </a:solidFill>
                <a:latin typeface="Book Antiqua" pitchFamily="18" charset="0"/>
              </a:rPr>
              <a:t>Fabulae</a:t>
            </a:r>
            <a:r>
              <a:rPr lang="pt-BR" sz="2800" b="1" i="1" dirty="0" smtClean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pt-BR" sz="2800" b="1" dirty="0" smtClean="0">
                <a:solidFill>
                  <a:schemeClr val="bg1"/>
                </a:solidFill>
                <a:latin typeface="Book Antiqua" pitchFamily="18" charset="0"/>
              </a:rPr>
              <a:t>XLIII)</a:t>
            </a:r>
            <a:endParaRPr lang="pt-BR" sz="31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1026" name="Imagem 1" descr="http://images1.wikia.nocookie.net/__cb20080525200919/fantasia/pt/images/5/5a/AriadneNaxosEvely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4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580112" y="4941168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Ariadne na ilha de </a:t>
            </a:r>
            <a:r>
              <a:rPr lang="pt-BR" sz="1200" dirty="0" err="1" smtClean="0">
                <a:solidFill>
                  <a:schemeClr val="bg1"/>
                </a:solidFill>
              </a:rPr>
              <a:t>Naxos</a:t>
            </a:r>
            <a:r>
              <a:rPr lang="pt-BR" sz="1200" dirty="0" smtClean="0">
                <a:solidFill>
                  <a:schemeClr val="bg1"/>
                </a:solidFill>
              </a:rPr>
              <a:t>, 1877, </a:t>
            </a:r>
            <a:r>
              <a:rPr lang="pt-BR" sz="1200" dirty="0" err="1" smtClean="0">
                <a:solidFill>
                  <a:schemeClr val="bg1"/>
                </a:solidFill>
              </a:rPr>
              <a:t>Evelyn</a:t>
            </a:r>
            <a:r>
              <a:rPr lang="pt-BR" sz="1200" dirty="0" smtClean="0">
                <a:solidFill>
                  <a:schemeClr val="bg1"/>
                </a:solidFill>
              </a:rPr>
              <a:t> De Morgan</a:t>
            </a:r>
          </a:p>
        </p:txBody>
      </p:sp>
    </p:spTree>
    <p:extLst>
      <p:ext uri="{BB962C8B-B14F-4D97-AF65-F5344CB8AC3E}">
        <p14:creationId xmlns:p14="http://schemas.microsoft.com/office/powerpoint/2010/main" val="36183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2409</Words>
  <Application>Microsoft Office PowerPoint</Application>
  <PresentationFormat>Apresentação na tela (4:3)</PresentationFormat>
  <Paragraphs>443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Apresentação do PowerPoint</vt:lpstr>
      <vt:lpstr>Parte Um:  Versão e interpretação de textos</vt:lpstr>
      <vt:lpstr>Texto 1: Theseus apud Minotaurum (HIGINO, Fabulae, XLII)</vt:lpstr>
      <vt:lpstr>Theseus apud Minotaurum  (HIGINO, Fabulae, XLII)  Theseus posteaquam Cretam uenit, Ariadna – Minois filia – eum adamauit. Ideo ea fratrem prodidit et hospitem seruauit. Ariadna enim Theseo monstrauit labyrinthi exitum. Theseus Minotaurum interfecit. Theseus fidem Ariadnae dederat: in matrimonium eam ducĕre.</vt:lpstr>
      <vt:lpstr>Interpretação</vt:lpstr>
      <vt:lpstr>2.  Verta o texto ao português. </vt:lpstr>
      <vt:lpstr>Apresentação do PowerPoint</vt:lpstr>
      <vt:lpstr>Apresentação do PowerPoint</vt:lpstr>
      <vt:lpstr>Texto 2: Ariadne (HIGINO, Fabulae, XLIII)</vt:lpstr>
      <vt:lpstr>Theseus  - in insula Dia tempestate retentus – non uolebat Ariadnam in patriam portare. Itaque in insula Dia dormientem reliquit Ariadnam.   Liber eam adamauit et sibi in coniugium abduxit. Phaedram autem – Ariadnae sororem – Theseus duxit in coniugium.</vt:lpstr>
      <vt:lpstr>Interpretação</vt:lpstr>
      <vt:lpstr>2.  Verta o texto ao português. </vt:lpstr>
      <vt:lpstr>Apresentação do PowerPoint</vt:lpstr>
      <vt:lpstr>Apresentação do PowerPoint</vt:lpstr>
      <vt:lpstr>Apresentação do PowerPoint</vt:lpstr>
      <vt:lpstr>Atenção!</vt:lpstr>
      <vt:lpstr>Parte Dois:  Análise linguística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Parte Três:  Sistematização dos conteúdos gramaticais estudados</vt:lpstr>
      <vt:lpstr>Apresentação do PowerPoint</vt:lpstr>
      <vt:lpstr>Apresentação do PowerPoint</vt:lpstr>
      <vt:lpstr>Apresentação do PowerPoint</vt:lpstr>
      <vt:lpstr>Apresentação do PowerPoint</vt:lpstr>
      <vt:lpstr>Material de consulta:  Vocabulário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Um: Vulpecula et uua (Fedro)</dc:title>
  <dc:creator>Windows 7</dc:creator>
  <cp:lastModifiedBy>Windows 7</cp:lastModifiedBy>
  <cp:revision>208</cp:revision>
  <dcterms:created xsi:type="dcterms:W3CDTF">2011-08-31T23:24:49Z</dcterms:created>
  <dcterms:modified xsi:type="dcterms:W3CDTF">2015-11-23T18:56:00Z</dcterms:modified>
</cp:coreProperties>
</file>